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9"/>
  </p:notesMasterIdLst>
  <p:handoutMasterIdLst>
    <p:handoutMasterId r:id="rId20"/>
  </p:handoutMasterIdLst>
  <p:sldIdLst>
    <p:sldId id="258" r:id="rId5"/>
    <p:sldId id="259" r:id="rId6"/>
    <p:sldId id="303" r:id="rId7"/>
    <p:sldId id="265" r:id="rId8"/>
    <p:sldId id="274" r:id="rId9"/>
    <p:sldId id="307" r:id="rId10"/>
    <p:sldId id="285" r:id="rId11"/>
    <p:sldId id="300" r:id="rId12"/>
    <p:sldId id="305" r:id="rId13"/>
    <p:sldId id="294" r:id="rId14"/>
    <p:sldId id="306" r:id="rId15"/>
    <p:sldId id="287" r:id="rId16"/>
    <p:sldId id="297" r:id="rId17"/>
    <p:sldId id="30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AC2"/>
    <a:srgbClr val="99AB83"/>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7" autoAdjust="0"/>
    <p:restoredTop sz="90424"/>
  </p:normalViewPr>
  <p:slideViewPr>
    <p:cSldViewPr snapToGrid="0">
      <p:cViewPr>
        <p:scale>
          <a:sx n="123" d="100"/>
          <a:sy n="123" d="100"/>
        </p:scale>
        <p:origin x="656" y="168"/>
      </p:cViewPr>
      <p:guideLst/>
    </p:cSldViewPr>
  </p:slideViewPr>
  <p:notesTextViewPr>
    <p:cViewPr>
      <p:scale>
        <a:sx n="1" d="1"/>
        <a:sy n="1" d="1"/>
      </p:scale>
      <p:origin x="0" y="0"/>
    </p:cViewPr>
  </p:notesTextViewPr>
  <p:notesViewPr>
    <p:cSldViewPr snapToGrid="0">
      <p:cViewPr varScale="1">
        <p:scale>
          <a:sx n="102" d="100"/>
          <a:sy n="102" d="100"/>
        </p:scale>
        <p:origin x="264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9/16/25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9/16/25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SG" altLang="en-US"/>
              <a:t>Good afternoon Gentlemen, today I will be presenting on the propagation of laser light. So, in most laser application,</a:t>
            </a:r>
          </a:p>
          <a:p>
            <a:r>
              <a:rPr lang="en-SG" altLang="en-US"/>
              <a:t>the beam can be estimated as a Gaussian beam, and the task is to investigate how the spot size increases with increasing distance, and to determine the M^2 parameter</a:t>
            </a:r>
          </a:p>
          <a:p>
            <a:r>
              <a:rPr lang="en-SG" altLang="en-US"/>
              <a:t>of the laser.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265332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D79F-6DAA-0EC7-0C51-9B25024E21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1D6AD-97F0-7D96-8D1E-6A10C0542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9AC65-7D44-C7AD-177E-5C337F9F82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116D76-7A8B-41BF-BEE0-31C0AE23834D}"/>
              </a:ext>
            </a:extLst>
          </p:cNvPr>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1078530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SG" altLang="en-US"/>
              <a:t>In conclusion, we have characterized the rayleigh range, divergence of M^2 parameter of this Helium Neon Light.  Some possible improvement that we could make is to make the polarizer smaller so that data at small distance can be taken as well. You see.. This will allow a better measurement of rayleigh range since the gaussian approximation works best at small distance. A second possible sources of error arises from the align of the laser to the detector. In this experiment, we check the alignment of the reflection beam from the detector with the incident one. But at large distance, this is not very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DEC0E-419C-EB06-F11C-212D593F7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C47CD8-71FD-F766-80CE-A7D09318965A}"/>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79BCA271-D508-7E4A-FC14-DF758077DCB8}"/>
              </a:ext>
            </a:extLst>
          </p:cNvPr>
          <p:cNvSpPr>
            <a:spLocks noGrp="1"/>
          </p:cNvSpPr>
          <p:nvPr>
            <p:ph type="body" idx="3"/>
          </p:nvPr>
        </p:nvSpPr>
        <p:spPr/>
        <p:txBody>
          <a:bodyPr/>
          <a:lstStyle/>
          <a:p>
            <a:r>
              <a:rPr lang="en-SG" altLang="en-US"/>
              <a:t>Good afternoon Gentlemen, today I will be presenting on the propagation of laser light. So, in most laser application,</a:t>
            </a:r>
          </a:p>
          <a:p>
            <a:r>
              <a:rPr lang="en-SG" altLang="en-US"/>
              <a:t>the beam can be estimated as a Gaussian beam, and the task is to investigate how the spot size increases with increasing distance, and to determine the M^2 parameter</a:t>
            </a:r>
          </a:p>
          <a:p>
            <a:r>
              <a:rPr lang="en-SG" altLang="en-US"/>
              <a:t>of the laser. </a:t>
            </a:r>
          </a:p>
        </p:txBody>
      </p:sp>
    </p:spTree>
    <p:extLst>
      <p:ext uri="{BB962C8B-B14F-4D97-AF65-F5344CB8AC3E}">
        <p14:creationId xmlns:p14="http://schemas.microsoft.com/office/powerpoint/2010/main" val="345838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SG" altLang="en-US"/>
              <a:t>So... what is a guassian beam? Essentially, gaussian beams are well bundled light ray that diverge very slowly over a long distance. They are symmetric about the axis and initially they look like this. So this is the spot size or beam waist, and as the distance increases, you can see that it increases hyperbolically. In the far field approximation, the asympotete angle is also commonly known as the divergence of the beam. It is characterized by lambda, and z_R. Here, we have defined the Rayleigh range as the distance for the spot size to increase by square root 2.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EA82-876D-3107-F412-7478B39E3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7D895-6E76-38D6-B825-39AF5FD37B17}"/>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1431558B-5A4D-F90D-AE94-C14668DD8E17}"/>
              </a:ext>
            </a:extLst>
          </p:cNvPr>
          <p:cNvSpPr>
            <a:spLocks noGrp="1"/>
          </p:cNvSpPr>
          <p:nvPr>
            <p:ph type="body" idx="3"/>
          </p:nvPr>
        </p:nvSpPr>
        <p:spPr/>
        <p:txBody>
          <a:bodyPr/>
          <a:lstStyle/>
          <a:p>
            <a:r>
              <a:rPr lang="en-SG" altLang="en-US" dirty="0"/>
              <a:t>But in reality, lasers are not ideal Gaussian beams. We see that its angular spread is greater than the predicted divergence. Hence, scientist has defined a parameter M^2 as a measure of how ideal the laser is to a </a:t>
            </a:r>
            <a:r>
              <a:rPr lang="en-SG" altLang="en-US" dirty="0" err="1"/>
              <a:t>guassian</a:t>
            </a:r>
            <a:r>
              <a:rPr lang="en-SG" altLang="en-US" dirty="0"/>
              <a:t> beam. That is our objective for this experiment.</a:t>
            </a:r>
          </a:p>
        </p:txBody>
      </p:sp>
    </p:spTree>
    <p:extLst>
      <p:ext uri="{BB962C8B-B14F-4D97-AF65-F5344CB8AC3E}">
        <p14:creationId xmlns:p14="http://schemas.microsoft.com/office/powerpoint/2010/main" val="429058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SG" altLang="en-US" dirty="0"/>
              <a:t>First the laser shoot a beam and if need be, we put a polariser to decrease the intensity, then the beam hits the detector which will send a signal to the voltmeter. Now the detector is </a:t>
            </a:r>
            <a:r>
              <a:rPr lang="en-SG" altLang="en-US" dirty="0" err="1"/>
              <a:t>micrometer</a:t>
            </a:r>
            <a:r>
              <a:rPr lang="en-SG" altLang="en-US" dirty="0"/>
              <a:t> stage mounted detector so we can adjust the knob to shift the detector left and right. This will allow us to plot the gaussian shape of the beam. To effectively determine the </a:t>
            </a:r>
            <a:r>
              <a:rPr lang="en-SG" altLang="en-US" dirty="0" err="1"/>
              <a:t>rayleigh</a:t>
            </a:r>
            <a:r>
              <a:rPr lang="en-SG" altLang="en-US" dirty="0"/>
              <a:t> range, we vary the distance between the laser and the detector. This was done in the range of 10cm to 90cm, which turns out to be within the Rayleigh range. Next the determination of M^2 parameter was done at distance much greater than the </a:t>
            </a:r>
            <a:r>
              <a:rPr lang="en-SG" altLang="en-US" dirty="0" err="1"/>
              <a:t>Rayleight</a:t>
            </a:r>
            <a:r>
              <a:rPr lang="en-SG" altLang="en-US" dirty="0"/>
              <a:t> range, such as 10 to 18m. </a:t>
            </a:r>
          </a:p>
          <a:p>
            <a:endParaRPr lang="en-SG"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SG" altLang="en-US" dirty="0"/>
              <a:t>Here are some of our preliminary data for the laser. As you can see the intensity follows the gaussian curve quite nicely. Here, it must be noted that the intensity is scaled using the polariser so the units are arbitrary.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7BE3-5C49-DDED-684C-EBF0F9CF08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7B51D-03C6-FCC5-23A1-72B3874BA5F4}"/>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4386DF53-5DAF-D046-679C-CC477E3465F2}"/>
              </a:ext>
            </a:extLst>
          </p:cNvPr>
          <p:cNvSpPr>
            <a:spLocks noGrp="1"/>
          </p:cNvSpPr>
          <p:nvPr>
            <p:ph type="body" idx="3"/>
          </p:nvPr>
        </p:nvSpPr>
        <p:spPr/>
        <p:txBody>
          <a:bodyPr/>
          <a:lstStyle/>
          <a:p>
            <a:r>
              <a:rPr lang="en-SG" altLang="en-US" dirty="0"/>
              <a:t>Here are some of our preliminary data for the laser. As you can see the intensity follows the gaussian curve quite nicely. Here, it must be noted that the intensity is scaled using the polariser so the units are arbitrary. </a:t>
            </a:r>
          </a:p>
        </p:txBody>
      </p:sp>
    </p:spTree>
    <p:extLst>
      <p:ext uri="{BB962C8B-B14F-4D97-AF65-F5344CB8AC3E}">
        <p14:creationId xmlns:p14="http://schemas.microsoft.com/office/powerpoint/2010/main" val="889266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SG" altLang="en-US" dirty="0"/>
              <a:t>Now, we can with confidence, determine the </a:t>
            </a:r>
            <a:r>
              <a:rPr lang="en-SG" altLang="en-US" dirty="0" err="1"/>
              <a:t>rayleigh</a:t>
            </a:r>
            <a:r>
              <a:rPr lang="en-SG" altLang="en-US" dirty="0"/>
              <a:t> range for the laser. Since the beam width increases hyperbolically, we plot the graph of w^2 against z^2. The </a:t>
            </a:r>
            <a:r>
              <a:rPr lang="en-SG" altLang="en-US" dirty="0" err="1"/>
              <a:t>rayleigh</a:t>
            </a:r>
            <a:r>
              <a:rPr lang="en-SG" altLang="en-US" dirty="0"/>
              <a:t> range can be obtained by taking the square root of the intercept over gradient. Similarly, our asymptote angle, or half of the divergence is found to be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3339552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90378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44892" y="699207"/>
            <a:ext cx="7870457" cy="793748"/>
          </a:xfrm>
          <a:prstGeom prst="rect">
            <a:avLst/>
          </a:prstGeom>
        </p:spPr>
        <p:txBody>
          <a:bodyPr anchor="b"/>
          <a:lstStyle>
            <a:lvl1pPr algn="ctr">
              <a:defRPr sz="4500" b="1">
                <a:solidFill>
                  <a:schemeClr val="tx1"/>
                </a:solidFill>
                <a:latin typeface="NEWCOMPUTERMODERN10-BOOK" pitchFamily="2" charset="77"/>
                <a:cs typeface="Segoe UI Light" panose="020B0502040204020203" pitchFamily="34" charset="0"/>
              </a:defRPr>
            </a:lvl1pPr>
          </a:lstStyle>
          <a:p>
            <a:r>
              <a:rPr lang="en-US" dirty="0"/>
              <a:t>Problem</a:t>
            </a:r>
            <a:endParaRPr lang="en-SG" dirty="0"/>
          </a:p>
        </p:txBody>
      </p:sp>
      <p:sp>
        <p:nvSpPr>
          <p:cNvPr id="8" name="Subtitle 2"/>
          <p:cNvSpPr>
            <a:spLocks noGrp="1"/>
          </p:cNvSpPr>
          <p:nvPr>
            <p:ph type="subTitle" idx="1" hasCustomPrompt="1"/>
          </p:nvPr>
        </p:nvSpPr>
        <p:spPr>
          <a:xfrm>
            <a:off x="644891" y="1787200"/>
            <a:ext cx="7870457" cy="736091"/>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400" i="0">
                <a:solidFill>
                  <a:schemeClr val="tx1"/>
                </a:solidFill>
                <a:latin typeface="NEWCOMPUTERMODERN10-BOOK" pitchFamily="2" charset="77"/>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Name </a:t>
            </a:r>
            <a:r>
              <a:rPr lang="ar-AE" dirty="0"/>
              <a:t>۰</a:t>
            </a:r>
            <a:r>
              <a:rPr lang="en-US" dirty="0"/>
              <a:t> Student ID </a:t>
            </a:r>
            <a:endParaRPr lang="en-GB" dirty="0"/>
          </a:p>
        </p:txBody>
      </p:sp>
      <p:cxnSp>
        <p:nvCxnSpPr>
          <p:cNvPr id="12" name="Straight Connector 11"/>
          <p:cNvCxnSpPr/>
          <p:nvPr userDrawn="1"/>
        </p:nvCxnSpPr>
        <p:spPr>
          <a:xfrm>
            <a:off x="644893" y="2817536"/>
            <a:ext cx="787045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581435"/>
            <a:ext cx="7886700" cy="1325563"/>
          </a:xfrm>
          <a:prstGeom prst="rect">
            <a:avLst/>
          </a:prstGeom>
          <a:solidFill>
            <a:srgbClr val="002060">
              <a:alpha val="40000"/>
            </a:srgbClr>
          </a:solidFill>
          <a:ln>
            <a:solidFill>
              <a:schemeClr val="dk1"/>
            </a:solidFill>
          </a:ln>
        </p:spPr>
        <p:txBody>
          <a:bodyPr anchor="ctr"/>
          <a:lstStyle>
            <a:lvl1pPr>
              <a:defRPr>
                <a:latin typeface="NEWCOMPUTERMODERN10-BOOK" pitchFamily="2" charset="77"/>
                <a:cs typeface="Segoe UI Light" panose="020B0502040204020203" pitchFamily="34" charset="0"/>
              </a:defRPr>
            </a:lvl1pPr>
          </a:lstStyle>
          <a:p>
            <a:r>
              <a:rPr lang="en-US" dirty="0"/>
              <a:t>Click to edit Master title style</a:t>
            </a:r>
            <a:endParaRPr lang="en-SG"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eory">
    <p:spTree>
      <p:nvGrpSpPr>
        <p:cNvPr id="1" name=""/>
        <p:cNvGrpSpPr/>
        <p:nvPr/>
      </p:nvGrpSpPr>
      <p:grpSpPr>
        <a:xfrm>
          <a:off x="0" y="0"/>
          <a:ext cx="0" cy="0"/>
          <a:chOff x="0" y="0"/>
          <a:chExt cx="0" cy="0"/>
        </a:xfrm>
      </p:grpSpPr>
      <p:sp>
        <p:nvSpPr>
          <p:cNvPr id="2" name="Title 1"/>
          <p:cNvSpPr>
            <a:spLocks noGrp="1"/>
          </p:cNvSpPr>
          <p:nvPr>
            <p:ph type="title"/>
          </p:nvPr>
        </p:nvSpPr>
        <p:spPr>
          <a:xfrm>
            <a:off x="628650" y="561769"/>
            <a:ext cx="7886700" cy="1325563"/>
          </a:xfrm>
          <a:prstGeom prst="rect">
            <a:avLst/>
          </a:prstGeom>
          <a:solidFill>
            <a:srgbClr val="002060">
              <a:alpha val="40000"/>
            </a:srgbClr>
          </a:solidFill>
          <a:ln>
            <a:solidFill>
              <a:schemeClr val="dk1"/>
            </a:solidFill>
          </a:ln>
        </p:spPr>
        <p:txBody>
          <a:bodyPr anchor="ctr"/>
          <a:lstStyle>
            <a:lvl1pPr>
              <a:defRPr lang="en-SG">
                <a:latin typeface="NEWCOMPUTERMODERN10-BOOK" pitchFamily="2" charset="77"/>
                <a:cs typeface="Segoe UI Light" panose="020B0502040204020203" pitchFamily="34" charset="0"/>
              </a:defRPr>
            </a:lvl1pPr>
          </a:lstStyle>
          <a:p>
            <a:pPr lvl="0"/>
            <a:r>
              <a:rPr lang="en-US" dirty="0"/>
              <a:t>Click to edit Master title style</a:t>
            </a:r>
            <a:endParaRPr lang="en-SG" dirty="0"/>
          </a:p>
        </p:txBody>
      </p:sp>
      <p:grpSp>
        <p:nvGrpSpPr>
          <p:cNvPr id="3" name="Group 2"/>
          <p:cNvGrpSpPr/>
          <p:nvPr userDrawn="1"/>
        </p:nvGrpSpPr>
        <p:grpSpPr>
          <a:xfrm>
            <a:off x="551656" y="6275595"/>
            <a:ext cx="8040689" cy="353497"/>
            <a:chOff x="492948" y="6262394"/>
            <a:chExt cx="8040689" cy="353497"/>
          </a:xfrm>
        </p:grpSpPr>
        <p:sp>
          <p:nvSpPr>
            <p:cNvPr id="4" name="TextBox 3"/>
            <p:cNvSpPr txBox="1"/>
            <p:nvPr/>
          </p:nvSpPr>
          <p:spPr>
            <a:xfrm>
              <a:off x="1072489" y="6262394"/>
              <a:ext cx="748923" cy="307777"/>
            </a:xfrm>
            <a:prstGeom prst="rect">
              <a:avLst/>
            </a:prstGeom>
            <a:noFill/>
          </p:spPr>
          <p:txBody>
            <a:bodyPr wrap="none" rtlCol="0">
              <a:spAutoFit/>
            </a:bodyPr>
            <a:lstStyle/>
            <a:p>
              <a:pPr algn="ctr"/>
              <a:r>
                <a:rPr lang="en-SG" sz="1400" b="0" i="0" dirty="0">
                  <a:solidFill>
                    <a:srgbClr val="FF0000"/>
                  </a:solidFill>
                  <a:latin typeface="NewComputerModern10" pitchFamily="2" charset="77"/>
                </a:rPr>
                <a:t>Theory</a:t>
              </a:r>
            </a:p>
          </p:txBody>
        </p:sp>
        <p:cxnSp>
          <p:nvCxnSpPr>
            <p:cNvPr id="5" name="Straight Connector 4"/>
            <p:cNvCxnSpPr/>
            <p:nvPr/>
          </p:nvCxnSpPr>
          <p:spPr>
            <a:xfrm>
              <a:off x="492948" y="6615891"/>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37178" y="6615891"/>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41200" y="6262394"/>
              <a:ext cx="1099980" cy="307777"/>
            </a:xfrm>
            <a:prstGeom prst="rect">
              <a:avLst/>
            </a:prstGeom>
            <a:noFill/>
          </p:spPr>
          <p:txBody>
            <a:bodyPr wrap="none" rtlCol="0">
              <a:spAutoFit/>
            </a:bodyPr>
            <a:lstStyle/>
            <a:p>
              <a:pPr algn="ctr"/>
              <a:r>
                <a:rPr lang="en-SG" sz="1400" b="0" i="0" dirty="0">
                  <a:latin typeface="NewComputerModern10" pitchFamily="2" charset="77"/>
                </a:rPr>
                <a:t>Experiment</a:t>
              </a:r>
            </a:p>
          </p:txBody>
        </p:sp>
        <p:cxnSp>
          <p:nvCxnSpPr>
            <p:cNvPr id="8" name="Straight Connector 7"/>
            <p:cNvCxnSpPr/>
            <p:nvPr/>
          </p:nvCxnSpPr>
          <p:spPr>
            <a:xfrm>
              <a:off x="4581408" y="6615891"/>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56954" y="6262394"/>
              <a:ext cx="756938" cy="307777"/>
            </a:xfrm>
            <a:prstGeom prst="rect">
              <a:avLst/>
            </a:prstGeom>
            <a:noFill/>
          </p:spPr>
          <p:txBody>
            <a:bodyPr wrap="none" rtlCol="0">
              <a:spAutoFit/>
            </a:bodyPr>
            <a:lstStyle/>
            <a:p>
              <a:pPr algn="ctr"/>
              <a:r>
                <a:rPr lang="en-SG" sz="1400" b="0" i="0" dirty="0">
                  <a:latin typeface="NewComputerModern10" pitchFamily="2" charset="77"/>
                </a:rPr>
                <a:t>Results</a:t>
              </a:r>
            </a:p>
          </p:txBody>
        </p:sp>
        <p:cxnSp>
          <p:nvCxnSpPr>
            <p:cNvPr id="10" name="Straight Connector 9"/>
            <p:cNvCxnSpPr/>
            <p:nvPr/>
          </p:nvCxnSpPr>
          <p:spPr>
            <a:xfrm>
              <a:off x="6625637" y="6615891"/>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58511" y="6262394"/>
              <a:ext cx="1042273" cy="307777"/>
            </a:xfrm>
            <a:prstGeom prst="rect">
              <a:avLst/>
            </a:prstGeom>
            <a:noFill/>
          </p:spPr>
          <p:txBody>
            <a:bodyPr wrap="none" rtlCol="0">
              <a:spAutoFit/>
            </a:bodyPr>
            <a:lstStyle/>
            <a:p>
              <a:pPr algn="ctr"/>
              <a:r>
                <a:rPr lang="en-SG" sz="1400" b="0" i="0" dirty="0">
                  <a:latin typeface="NewComputerModern10" pitchFamily="2" charset="77"/>
                </a:rPr>
                <a:t>Conclusion</a:t>
              </a:r>
            </a:p>
          </p:txBody>
        </p:sp>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p_se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561770"/>
            <a:ext cx="7886700" cy="1325563"/>
          </a:xfrm>
          <a:prstGeom prst="rect">
            <a:avLst/>
          </a:prstGeom>
          <a:solidFill>
            <a:srgbClr val="002060">
              <a:alpha val="40000"/>
            </a:srgbClr>
          </a:solidFill>
          <a:ln>
            <a:solidFill>
              <a:schemeClr val="dk1"/>
            </a:solidFill>
          </a:ln>
        </p:spPr>
        <p:txBody>
          <a:bodyPr anchor="ctr"/>
          <a:lstStyle>
            <a:lvl1pPr>
              <a:defRPr lang="en-SG">
                <a:latin typeface="NEWCOMPUTERMODERN10-BOOK" pitchFamily="2" charset="77"/>
                <a:cs typeface="Segoe UI Light" panose="020B0502040204020203" pitchFamily="34" charset="0"/>
              </a:defRPr>
            </a:lvl1pPr>
          </a:lstStyle>
          <a:p>
            <a:pPr lvl="0"/>
            <a:r>
              <a:rPr lang="en-US" dirty="0"/>
              <a:t>Click to edit Master title style</a:t>
            </a:r>
            <a:endParaRPr lang="en-SG" dirty="0"/>
          </a:p>
        </p:txBody>
      </p:sp>
      <p:grpSp>
        <p:nvGrpSpPr>
          <p:cNvPr id="3" name="Group 2"/>
          <p:cNvGrpSpPr/>
          <p:nvPr userDrawn="1"/>
        </p:nvGrpSpPr>
        <p:grpSpPr>
          <a:xfrm>
            <a:off x="551656" y="6275595"/>
            <a:ext cx="8040689" cy="353497"/>
            <a:chOff x="492948" y="6262394"/>
            <a:chExt cx="8040689" cy="353497"/>
          </a:xfrm>
        </p:grpSpPr>
        <p:sp>
          <p:nvSpPr>
            <p:cNvPr id="4" name="TextBox 3"/>
            <p:cNvSpPr txBox="1"/>
            <p:nvPr/>
          </p:nvSpPr>
          <p:spPr>
            <a:xfrm>
              <a:off x="1072489" y="6262394"/>
              <a:ext cx="748923" cy="307777"/>
            </a:xfrm>
            <a:prstGeom prst="rect">
              <a:avLst/>
            </a:prstGeom>
            <a:noFill/>
          </p:spPr>
          <p:txBody>
            <a:bodyPr wrap="none" rtlCol="0">
              <a:spAutoFit/>
            </a:bodyPr>
            <a:lstStyle/>
            <a:p>
              <a:pPr algn="ctr"/>
              <a:r>
                <a:rPr lang="en-SG" sz="1400" b="0" i="0" dirty="0">
                  <a:solidFill>
                    <a:schemeClr val="bg1">
                      <a:lumMod val="65000"/>
                    </a:schemeClr>
                  </a:solidFill>
                  <a:latin typeface="NewComputerModern10" pitchFamily="2" charset="77"/>
                </a:rPr>
                <a:t>Theory</a:t>
              </a:r>
            </a:p>
          </p:txBody>
        </p:sp>
        <p:cxnSp>
          <p:nvCxnSpPr>
            <p:cNvPr id="5" name="Straight Connector 4"/>
            <p:cNvCxnSpPr/>
            <p:nvPr/>
          </p:nvCxnSpPr>
          <p:spPr>
            <a:xfrm>
              <a:off x="492948" y="6615891"/>
              <a:ext cx="19080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37178" y="6615891"/>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41200" y="6262394"/>
              <a:ext cx="1099980" cy="307777"/>
            </a:xfrm>
            <a:prstGeom prst="rect">
              <a:avLst/>
            </a:prstGeom>
            <a:noFill/>
          </p:spPr>
          <p:txBody>
            <a:bodyPr wrap="none" rtlCol="0">
              <a:spAutoFit/>
            </a:bodyPr>
            <a:lstStyle/>
            <a:p>
              <a:pPr algn="ctr"/>
              <a:r>
                <a:rPr lang="en-SG" sz="1400" b="0" i="0" dirty="0">
                  <a:solidFill>
                    <a:srgbClr val="FF0000"/>
                  </a:solidFill>
                  <a:latin typeface="NewComputerModern10" pitchFamily="2" charset="77"/>
                </a:rPr>
                <a:t>Experiment</a:t>
              </a:r>
            </a:p>
          </p:txBody>
        </p:sp>
        <p:cxnSp>
          <p:nvCxnSpPr>
            <p:cNvPr id="8" name="Straight Connector 7"/>
            <p:cNvCxnSpPr/>
            <p:nvPr/>
          </p:nvCxnSpPr>
          <p:spPr>
            <a:xfrm>
              <a:off x="4581408" y="6615891"/>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56950" y="6262394"/>
              <a:ext cx="756938" cy="307777"/>
            </a:xfrm>
            <a:prstGeom prst="rect">
              <a:avLst/>
            </a:prstGeom>
            <a:noFill/>
          </p:spPr>
          <p:txBody>
            <a:bodyPr wrap="none" rtlCol="0">
              <a:spAutoFit/>
            </a:bodyPr>
            <a:lstStyle/>
            <a:p>
              <a:pPr algn="ctr"/>
              <a:r>
                <a:rPr lang="en-SG" sz="1400" b="0" i="0" dirty="0">
                  <a:latin typeface="NewComputerModern10" pitchFamily="2" charset="77"/>
                  <a:sym typeface="+mn-ea"/>
                </a:rPr>
                <a:t>Results</a:t>
              </a:r>
              <a:endParaRPr lang="en-SG" sz="1400" b="0" i="0" dirty="0">
                <a:latin typeface="NewComputerModern10" pitchFamily="2" charset="77"/>
              </a:endParaRPr>
            </a:p>
          </p:txBody>
        </p:sp>
        <p:cxnSp>
          <p:nvCxnSpPr>
            <p:cNvPr id="10" name="Straight Connector 9"/>
            <p:cNvCxnSpPr/>
            <p:nvPr/>
          </p:nvCxnSpPr>
          <p:spPr>
            <a:xfrm>
              <a:off x="6625637" y="6615891"/>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58506" y="6262394"/>
              <a:ext cx="1042273" cy="307777"/>
            </a:xfrm>
            <a:prstGeom prst="rect">
              <a:avLst/>
            </a:prstGeom>
            <a:noFill/>
          </p:spPr>
          <p:txBody>
            <a:bodyPr wrap="none" rtlCol="0">
              <a:spAutoFit/>
            </a:bodyPr>
            <a:lstStyle/>
            <a:p>
              <a:pPr algn="ctr"/>
              <a:r>
                <a:rPr lang="en-SG" sz="1400" b="0" i="0" dirty="0">
                  <a:latin typeface="NewComputerModern10" pitchFamily="2" charset="77"/>
                  <a:sym typeface="+mn-ea"/>
                </a:rPr>
                <a:t>Conclusion</a:t>
              </a:r>
              <a:endParaRPr lang="en-SG" sz="1400" b="0" i="0" dirty="0">
                <a:latin typeface="NewComputerModern10" pitchFamily="2" charset="77"/>
              </a:endParaRPr>
            </a:p>
          </p:txBody>
        </p:sp>
      </p:gr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sults">
    <p:spTree>
      <p:nvGrpSpPr>
        <p:cNvPr id="1" name=""/>
        <p:cNvGrpSpPr/>
        <p:nvPr/>
      </p:nvGrpSpPr>
      <p:grpSpPr>
        <a:xfrm>
          <a:off x="0" y="0"/>
          <a:ext cx="0" cy="0"/>
          <a:chOff x="0" y="0"/>
          <a:chExt cx="0" cy="0"/>
        </a:xfrm>
      </p:grpSpPr>
      <p:sp>
        <p:nvSpPr>
          <p:cNvPr id="2" name="Title 1"/>
          <p:cNvSpPr>
            <a:spLocks noGrp="1"/>
          </p:cNvSpPr>
          <p:nvPr>
            <p:ph type="title"/>
          </p:nvPr>
        </p:nvSpPr>
        <p:spPr>
          <a:xfrm>
            <a:off x="628650" y="551939"/>
            <a:ext cx="7886700" cy="1325563"/>
          </a:xfrm>
          <a:prstGeom prst="rect">
            <a:avLst/>
          </a:prstGeom>
          <a:solidFill>
            <a:srgbClr val="002060">
              <a:alpha val="40000"/>
            </a:srgbClr>
          </a:solidFill>
          <a:ln>
            <a:solidFill>
              <a:schemeClr val="dk1"/>
            </a:solidFill>
          </a:ln>
        </p:spPr>
        <p:txBody>
          <a:bodyPr anchor="ctr"/>
          <a:lstStyle>
            <a:lvl1pPr>
              <a:defRPr lang="en-SG">
                <a:latin typeface="NEWCOMPUTERMODERN10-BOOK" pitchFamily="2" charset="77"/>
                <a:cs typeface="Segoe UI Light" panose="020B0502040204020203" pitchFamily="34" charset="0"/>
              </a:defRPr>
            </a:lvl1pPr>
          </a:lstStyle>
          <a:p>
            <a:pPr lvl="0"/>
            <a:r>
              <a:rPr lang="en-US"/>
              <a:t>Click to edit Master title style</a:t>
            </a:r>
            <a:endParaRPr lang="en-SG"/>
          </a:p>
        </p:txBody>
      </p:sp>
      <p:grpSp>
        <p:nvGrpSpPr>
          <p:cNvPr id="3" name="Group 2"/>
          <p:cNvGrpSpPr/>
          <p:nvPr userDrawn="1"/>
        </p:nvGrpSpPr>
        <p:grpSpPr>
          <a:xfrm>
            <a:off x="551656" y="6275595"/>
            <a:ext cx="8040689" cy="523220"/>
            <a:chOff x="492948" y="6262394"/>
            <a:chExt cx="8040689" cy="523220"/>
          </a:xfrm>
        </p:grpSpPr>
        <p:sp>
          <p:nvSpPr>
            <p:cNvPr id="4" name="TextBox 3"/>
            <p:cNvSpPr txBox="1"/>
            <p:nvPr/>
          </p:nvSpPr>
          <p:spPr>
            <a:xfrm>
              <a:off x="1072489" y="6262394"/>
              <a:ext cx="748923" cy="307777"/>
            </a:xfrm>
            <a:prstGeom prst="rect">
              <a:avLst/>
            </a:prstGeom>
            <a:noFill/>
          </p:spPr>
          <p:txBody>
            <a:bodyPr wrap="none" rtlCol="0">
              <a:spAutoFit/>
            </a:bodyPr>
            <a:lstStyle/>
            <a:p>
              <a:pPr algn="ctr"/>
              <a:r>
                <a:rPr lang="en-SG" sz="1400" b="0" i="0" dirty="0">
                  <a:solidFill>
                    <a:schemeClr val="bg1">
                      <a:lumMod val="65000"/>
                    </a:schemeClr>
                  </a:solidFill>
                  <a:latin typeface="NewComputerModern10" pitchFamily="2" charset="77"/>
                </a:rPr>
                <a:t>Theory</a:t>
              </a:r>
            </a:p>
          </p:txBody>
        </p:sp>
        <p:cxnSp>
          <p:nvCxnSpPr>
            <p:cNvPr id="5" name="Straight Connector 4"/>
            <p:cNvCxnSpPr/>
            <p:nvPr/>
          </p:nvCxnSpPr>
          <p:spPr>
            <a:xfrm>
              <a:off x="492948" y="6615891"/>
              <a:ext cx="19080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37178" y="6615891"/>
              <a:ext cx="19080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41200" y="6262394"/>
              <a:ext cx="1099980" cy="307777"/>
            </a:xfrm>
            <a:prstGeom prst="rect">
              <a:avLst/>
            </a:prstGeom>
            <a:noFill/>
          </p:spPr>
          <p:txBody>
            <a:bodyPr wrap="none" rtlCol="0">
              <a:spAutoFit/>
            </a:bodyPr>
            <a:lstStyle/>
            <a:p>
              <a:pPr algn="ctr"/>
              <a:r>
                <a:rPr lang="en-SG" sz="1400" b="0" i="0" dirty="0">
                  <a:solidFill>
                    <a:schemeClr val="bg1">
                      <a:lumMod val="65000"/>
                    </a:schemeClr>
                  </a:solidFill>
                  <a:latin typeface="NewComputerModern10" pitchFamily="2" charset="77"/>
                </a:rPr>
                <a:t>Experiment</a:t>
              </a:r>
            </a:p>
          </p:txBody>
        </p:sp>
        <p:cxnSp>
          <p:nvCxnSpPr>
            <p:cNvPr id="8" name="Straight Connector 7"/>
            <p:cNvCxnSpPr/>
            <p:nvPr/>
          </p:nvCxnSpPr>
          <p:spPr>
            <a:xfrm>
              <a:off x="4581408" y="6615891"/>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56950" y="6262394"/>
              <a:ext cx="756938" cy="307777"/>
            </a:xfrm>
            <a:prstGeom prst="rect">
              <a:avLst/>
            </a:prstGeom>
            <a:noFill/>
          </p:spPr>
          <p:txBody>
            <a:bodyPr wrap="none" rtlCol="0">
              <a:spAutoFit/>
            </a:bodyPr>
            <a:lstStyle/>
            <a:p>
              <a:pPr algn="ctr"/>
              <a:r>
                <a:rPr lang="en-SG" sz="1400" b="0" i="0" dirty="0">
                  <a:solidFill>
                    <a:srgbClr val="FF0000"/>
                  </a:solidFill>
                  <a:latin typeface="NewComputerModern10" pitchFamily="2" charset="77"/>
                </a:rPr>
                <a:t>Results</a:t>
              </a:r>
            </a:p>
          </p:txBody>
        </p:sp>
        <p:cxnSp>
          <p:nvCxnSpPr>
            <p:cNvPr id="10" name="Straight Connector 9"/>
            <p:cNvCxnSpPr/>
            <p:nvPr/>
          </p:nvCxnSpPr>
          <p:spPr>
            <a:xfrm>
              <a:off x="6625637" y="6615891"/>
              <a:ext cx="1908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58507" y="6262394"/>
              <a:ext cx="1042273" cy="523220"/>
            </a:xfrm>
            <a:prstGeom prst="rect">
              <a:avLst/>
            </a:prstGeom>
            <a:noFill/>
          </p:spPr>
          <p:txBody>
            <a:bodyPr wrap="none" rtlCol="0">
              <a:spAutoFit/>
            </a:bodyPr>
            <a:lstStyle/>
            <a:p>
              <a:pPr algn="ctr"/>
              <a:r>
                <a:rPr lang="en-SG" sz="1400" b="0" i="0" dirty="0">
                  <a:latin typeface="NewComputerModern10" pitchFamily="2" charset="77"/>
                  <a:sym typeface="+mn-ea"/>
                </a:rPr>
                <a:t>Conclusion</a:t>
              </a:r>
              <a:endParaRPr lang="en-SG" sz="1400" b="0" i="0" dirty="0">
                <a:latin typeface="NewComputerModern10" pitchFamily="2" charset="77"/>
              </a:endParaRPr>
            </a:p>
            <a:p>
              <a:pPr algn="ctr"/>
              <a:endParaRPr lang="en-SG" sz="1400" b="0" i="0" dirty="0">
                <a:latin typeface="NewComputerModern10" pitchFamily="2" charset="77"/>
              </a:endParaRPr>
            </a:p>
          </p:txBody>
        </p:sp>
      </p:gr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
    <p:spTree>
      <p:nvGrpSpPr>
        <p:cNvPr id="1" name=""/>
        <p:cNvGrpSpPr/>
        <p:nvPr/>
      </p:nvGrpSpPr>
      <p:grpSpPr>
        <a:xfrm>
          <a:off x="0" y="0"/>
          <a:ext cx="0" cy="0"/>
          <a:chOff x="0" y="0"/>
          <a:chExt cx="0" cy="0"/>
        </a:xfrm>
      </p:grpSpPr>
      <p:sp>
        <p:nvSpPr>
          <p:cNvPr id="2" name="Title 1"/>
          <p:cNvSpPr>
            <a:spLocks noGrp="1"/>
          </p:cNvSpPr>
          <p:nvPr>
            <p:ph type="title"/>
          </p:nvPr>
        </p:nvSpPr>
        <p:spPr>
          <a:xfrm>
            <a:off x="628650" y="551939"/>
            <a:ext cx="7886700" cy="1325563"/>
          </a:xfrm>
          <a:prstGeom prst="rect">
            <a:avLst/>
          </a:prstGeom>
          <a:solidFill>
            <a:srgbClr val="002060">
              <a:alpha val="40000"/>
            </a:srgbClr>
          </a:solidFill>
          <a:ln>
            <a:solidFill>
              <a:schemeClr val="dk1"/>
            </a:solidFill>
          </a:ln>
        </p:spPr>
        <p:txBody>
          <a:bodyPr anchor="ctr"/>
          <a:lstStyle>
            <a:lvl1pPr>
              <a:defRPr lang="en-SG">
                <a:latin typeface="NEWCOMPUTERMODERN10-BOOK" pitchFamily="2" charset="77"/>
                <a:cs typeface="Segoe UI Light" panose="020B0502040204020203" pitchFamily="34" charset="0"/>
              </a:defRPr>
            </a:lvl1pPr>
          </a:lstStyle>
          <a:p>
            <a:pPr lvl="0"/>
            <a:r>
              <a:rPr lang="en-US"/>
              <a:t>Click to edit Master title style</a:t>
            </a:r>
            <a:endParaRPr lang="en-SG"/>
          </a:p>
        </p:txBody>
      </p:sp>
      <p:grpSp>
        <p:nvGrpSpPr>
          <p:cNvPr id="3" name="Group 2"/>
          <p:cNvGrpSpPr/>
          <p:nvPr userDrawn="1"/>
        </p:nvGrpSpPr>
        <p:grpSpPr>
          <a:xfrm>
            <a:off x="551656" y="6275595"/>
            <a:ext cx="8040689" cy="353497"/>
            <a:chOff x="492948" y="6262394"/>
            <a:chExt cx="8040689" cy="353497"/>
          </a:xfrm>
        </p:grpSpPr>
        <p:sp>
          <p:nvSpPr>
            <p:cNvPr id="4" name="TextBox 3"/>
            <p:cNvSpPr txBox="1"/>
            <p:nvPr/>
          </p:nvSpPr>
          <p:spPr>
            <a:xfrm>
              <a:off x="1072489" y="6262394"/>
              <a:ext cx="748923" cy="307777"/>
            </a:xfrm>
            <a:prstGeom prst="rect">
              <a:avLst/>
            </a:prstGeom>
            <a:noFill/>
          </p:spPr>
          <p:txBody>
            <a:bodyPr wrap="none" rtlCol="0">
              <a:spAutoFit/>
            </a:bodyPr>
            <a:lstStyle/>
            <a:p>
              <a:pPr algn="ctr"/>
              <a:r>
                <a:rPr lang="en-SG" sz="1400" b="0" i="0" dirty="0">
                  <a:solidFill>
                    <a:schemeClr val="bg1">
                      <a:lumMod val="65000"/>
                    </a:schemeClr>
                  </a:solidFill>
                  <a:latin typeface="NewComputerModern10" pitchFamily="2" charset="77"/>
                </a:rPr>
                <a:t>Theory</a:t>
              </a:r>
            </a:p>
          </p:txBody>
        </p:sp>
        <p:cxnSp>
          <p:nvCxnSpPr>
            <p:cNvPr id="5" name="Straight Connector 4"/>
            <p:cNvCxnSpPr/>
            <p:nvPr/>
          </p:nvCxnSpPr>
          <p:spPr>
            <a:xfrm>
              <a:off x="492948" y="6615891"/>
              <a:ext cx="19080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37178" y="6615891"/>
              <a:ext cx="19080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41200" y="6262394"/>
              <a:ext cx="1099980" cy="307777"/>
            </a:xfrm>
            <a:prstGeom prst="rect">
              <a:avLst/>
            </a:prstGeom>
            <a:noFill/>
          </p:spPr>
          <p:txBody>
            <a:bodyPr wrap="none" rtlCol="0">
              <a:spAutoFit/>
            </a:bodyPr>
            <a:lstStyle/>
            <a:p>
              <a:pPr algn="ctr"/>
              <a:r>
                <a:rPr lang="en-SG" sz="1400" b="0" i="0" dirty="0">
                  <a:solidFill>
                    <a:schemeClr val="bg1">
                      <a:lumMod val="65000"/>
                    </a:schemeClr>
                  </a:solidFill>
                  <a:latin typeface="NewComputerModern10" pitchFamily="2" charset="77"/>
                </a:rPr>
                <a:t>Experiment</a:t>
              </a:r>
            </a:p>
          </p:txBody>
        </p:sp>
        <p:cxnSp>
          <p:nvCxnSpPr>
            <p:cNvPr id="8" name="Straight Connector 7"/>
            <p:cNvCxnSpPr/>
            <p:nvPr/>
          </p:nvCxnSpPr>
          <p:spPr>
            <a:xfrm>
              <a:off x="4581408" y="6615891"/>
              <a:ext cx="19080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56952" y="6262394"/>
              <a:ext cx="756938" cy="307777"/>
            </a:xfrm>
            <a:prstGeom prst="rect">
              <a:avLst/>
            </a:prstGeom>
            <a:noFill/>
          </p:spPr>
          <p:txBody>
            <a:bodyPr wrap="none" rtlCol="0">
              <a:spAutoFit/>
            </a:bodyPr>
            <a:lstStyle/>
            <a:p>
              <a:pPr algn="ctr"/>
              <a:r>
                <a:rPr lang="en-SG" sz="1400" b="0" i="0" dirty="0">
                  <a:solidFill>
                    <a:schemeClr val="bg1">
                      <a:lumMod val="65000"/>
                    </a:schemeClr>
                  </a:solidFill>
                  <a:latin typeface="NewComputerModern10" pitchFamily="2" charset="77"/>
                </a:rPr>
                <a:t>Results</a:t>
              </a:r>
            </a:p>
          </p:txBody>
        </p:sp>
        <p:cxnSp>
          <p:nvCxnSpPr>
            <p:cNvPr id="10" name="Straight Connector 9"/>
            <p:cNvCxnSpPr/>
            <p:nvPr/>
          </p:nvCxnSpPr>
          <p:spPr>
            <a:xfrm>
              <a:off x="6625637" y="6615891"/>
              <a:ext cx="190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58508" y="6262394"/>
              <a:ext cx="1042273" cy="307777"/>
            </a:xfrm>
            <a:prstGeom prst="rect">
              <a:avLst/>
            </a:prstGeom>
            <a:noFill/>
          </p:spPr>
          <p:txBody>
            <a:bodyPr wrap="none" rtlCol="0">
              <a:spAutoFit/>
            </a:bodyPr>
            <a:lstStyle/>
            <a:p>
              <a:pPr algn="ctr"/>
              <a:r>
                <a:rPr lang="en-SG" sz="1400" b="0" i="0" dirty="0">
                  <a:solidFill>
                    <a:srgbClr val="FF0000"/>
                  </a:solidFill>
                  <a:latin typeface="NewComputerModern10" pitchFamily="2" charset="77"/>
                </a:rPr>
                <a:t>Conclusion</a:t>
              </a:r>
            </a:p>
          </p:txBody>
        </p:sp>
      </p:gr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_n_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7772400" cy="965201"/>
          </a:xfrm>
          <a:solidFill>
            <a:srgbClr val="002060">
              <a:alpha val="40000"/>
            </a:srgbClr>
          </a:solidFill>
        </p:spPr>
        <p:txBody>
          <a:bodyPr anchor="ctr"/>
          <a:lstStyle>
            <a:lvl1pPr>
              <a:defRPr lang="en-US" dirty="0">
                <a:latin typeface="NEWCOMPUTERMODERN10-BOOK" pitchFamily="2" charset="77"/>
                <a:cs typeface="Segoe UI Light" panose="020B0502040204020203" pitchFamily="34" charset="0"/>
              </a:defRPr>
            </a:lvl1pPr>
          </a:lstStyle>
          <a:p>
            <a:pPr lvl="0"/>
            <a:r>
              <a:rPr lang="en-US" dirty="0"/>
              <a:t>Click to edit Master title style</a:t>
            </a:r>
          </a:p>
        </p:txBody>
      </p:sp>
      <p:sp>
        <p:nvSpPr>
          <p:cNvPr id="3" name="Text Placeholder 2"/>
          <p:cNvSpPr>
            <a:spLocks noGrp="1"/>
          </p:cNvSpPr>
          <p:nvPr>
            <p:ph type="body" idx="1"/>
          </p:nvPr>
        </p:nvSpPr>
        <p:spPr>
          <a:xfrm>
            <a:off x="838200" y="1825625"/>
            <a:ext cx="10515600" cy="4351338"/>
          </a:xfrm>
        </p:spPr>
        <p:txBody>
          <a:bodyPr/>
          <a:lstStyle>
            <a:lvl1pPr>
              <a:defRPr b="0" i="0">
                <a:latin typeface="NEWCOMPUTERMODERN10-BOOK" pitchFamily="2" charset="77"/>
              </a:defRPr>
            </a:lvl1pPr>
            <a:lvl2pPr>
              <a:defRPr b="0" i="0">
                <a:latin typeface="NEWCOMPUTERMODERN10-BOOK" pitchFamily="2" charset="77"/>
              </a:defRPr>
            </a:lvl2pPr>
            <a:lvl3pPr>
              <a:defRPr b="0" i="0">
                <a:latin typeface="NEWCOMPUTERMODERN10-BOOK" pitchFamily="2" charset="77"/>
              </a:defRPr>
            </a:lvl3pPr>
            <a:lvl4pPr>
              <a:defRPr b="0" i="0">
                <a:latin typeface="NEWCOMPUTERMODERN10-BOOK" pitchFamily="2" charset="77"/>
              </a:defRPr>
            </a:lvl4pPr>
            <a:lvl5pPr>
              <a:defRPr b="0" i="0">
                <a:latin typeface="NEWCOMPUTERMODERN10-BOOK"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p:spPr>
        <p:txBody>
          <a:bodyPr/>
          <a:lstStyle>
            <a:lvl1pPr>
              <a:defRPr>
                <a:latin typeface="NEWCOMPUTERMODERN10-BOOK" pitchFamily="2" charset="77"/>
              </a:defRPr>
            </a:lvl1pPr>
          </a:lstStyle>
          <a:p>
            <a:fld id="{FDE934FF-F4E1-47C5-9CA5-30A81DDE2BE4}" type="datetimeFigureOut">
              <a:rPr lang="en-US" smtClean="0"/>
              <a:pPr/>
              <a:t>9/16/25</a:t>
            </a:fld>
            <a:endParaRPr lang="en-US" dirty="0"/>
          </a:p>
        </p:txBody>
      </p:sp>
      <p:sp>
        <p:nvSpPr>
          <p:cNvPr id="5" name="Footer Placeholder 4"/>
          <p:cNvSpPr>
            <a:spLocks noGrp="1"/>
          </p:cNvSpPr>
          <p:nvPr>
            <p:ph type="ftr" sz="quarter" idx="11"/>
          </p:nvPr>
        </p:nvSpPr>
        <p:spPr>
          <a:xfrm>
            <a:off x="4038600" y="6356350"/>
            <a:ext cx="4114800" cy="365125"/>
          </a:xfrm>
        </p:spPr>
        <p:txBody>
          <a:bodyPr/>
          <a:lstStyle>
            <a:lvl1pPr>
              <a:defRPr>
                <a:latin typeface="NEWCOMPUTERMODERN10-BOOK" pitchFamily="2" charset="77"/>
              </a:defRPr>
            </a:lvl1p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lvl1pPr>
              <a:defRPr>
                <a:latin typeface="NEWCOMPUTERMODERN10-BOOK" pitchFamily="2" charset="77"/>
              </a:defRPr>
            </a:lvl1pPr>
          </a:lstStyle>
          <a:p>
            <a:fld id="{B3561BA9-CDCF-4958-B8AB-66F3BF063E13}" type="slidenum">
              <a:rPr lang="en-US" smtClean="0"/>
              <a:pPr/>
              <a:t>‹#›</a:t>
            </a:fld>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C870A0-F40F-69E3-A23D-8435D0AABAB7}"/>
              </a:ext>
            </a:extLst>
          </p:cNvPr>
          <p:cNvSpPr/>
          <p:nvPr userDrawn="1"/>
        </p:nvSpPr>
        <p:spPr>
          <a:xfrm>
            <a:off x="0" y="0"/>
            <a:ext cx="9144000" cy="38608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txBox="1"/>
          <p:nvPr userDrawn="1"/>
        </p:nvSpPr>
        <p:spPr>
          <a:xfrm>
            <a:off x="8691836" y="20955"/>
            <a:ext cx="4521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318AEB-71DC-461A-AE9F-15B6505DFA7F}" type="slidenum">
              <a:rPr lang="en-SG" sz="1200" smtClean="0">
                <a:solidFill>
                  <a:schemeClr val="bg1"/>
                </a:solidFill>
                <a:latin typeface="NEWCOMPUTERMODERN10-BOOK" pitchFamily="2" charset="77"/>
              </a:rPr>
              <a:t>‹#›</a:t>
            </a:fld>
            <a:endParaRPr lang="en-SG" sz="1200" dirty="0">
              <a:solidFill>
                <a:schemeClr val="bg1"/>
              </a:solidFill>
              <a:latin typeface="NEWCOMPUTERMODERN10-BOOK" pitchFamily="2" charset="77"/>
            </a:endParaRPr>
          </a:p>
        </p:txBody>
      </p:sp>
      <p:sp>
        <p:nvSpPr>
          <p:cNvPr id="9" name="Footer Placeholder 4"/>
          <p:cNvSpPr txBox="1"/>
          <p:nvPr userDrawn="1"/>
        </p:nvSpPr>
        <p:spPr>
          <a:xfrm>
            <a:off x="0" y="10477"/>
            <a:ext cx="751840" cy="365125"/>
          </a:xfrm>
          <a:prstGeom prst="rect">
            <a:avLst/>
          </a:prstGeom>
        </p:spPr>
        <p:txBody>
          <a:bodyPr anchor="ctr"/>
          <a:lstStyle>
            <a:defPPr>
              <a:defRPr lang="en-US"/>
            </a:defPPr>
            <a:lvl1pPr marL="0" algn="l" defTabSz="914400" rtl="0" eaLnBrk="1" latinLnBrk="0" hangingPunct="1">
              <a:defRPr sz="1200" b="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NEWCOMPUTERMODERN10-BOOK" pitchFamily="2" charset="77"/>
              </a:rPr>
              <a:t> </a:t>
            </a:r>
            <a:r>
              <a:rPr lang="en-SG" altLang="en-US" sz="1200" dirty="0">
                <a:solidFill>
                  <a:schemeClr val="bg1"/>
                </a:solidFill>
                <a:latin typeface="NEWCOMPUTERMODERN10-BOOK" pitchFamily="2" charset="77"/>
              </a:rPr>
              <a:t>PC2193</a:t>
            </a:r>
            <a:endParaRPr lang="en-US" sz="1200" dirty="0">
              <a:solidFill>
                <a:schemeClr val="bg1"/>
              </a:solidFill>
              <a:latin typeface="NEWCOMPUTERMODERN10-BOOK" pitchFamily="2" charset="77"/>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952" y="521371"/>
            <a:ext cx="7626095" cy="1225548"/>
          </a:xfrm>
        </p:spPr>
        <p:txBody>
          <a:bodyPr lIns="91440" tIns="45720" rIns="91440" bIns="45720" anchor="b"/>
          <a:lstStyle/>
          <a:p>
            <a:pPr algn="ctr"/>
            <a:r>
              <a:rPr lang="en-US" b="1" dirty="0">
                <a:latin typeface="NewComputerModern10" pitchFamily="2" charset="77"/>
                <a:cs typeface="Segoe UI Light" panose="020B0502040204020203"/>
              </a:rPr>
              <a:t> </a:t>
            </a:r>
            <a:r>
              <a:rPr lang="en-SG" altLang="en-US" sz="3600" b="1" dirty="0">
                <a:latin typeface="NewComputerModern10" pitchFamily="2" charset="77"/>
                <a:cs typeface="Segoe UI Light" panose="020B0502040204020203"/>
              </a:rPr>
              <a:t>Propagation of Laser Light:</a:t>
            </a:r>
            <a:br>
              <a:rPr lang="en-SG" altLang="en-US" sz="3600" b="1" dirty="0">
                <a:latin typeface="NewComputerModern10" pitchFamily="2" charset="77"/>
                <a:cs typeface="Segoe UI Light" panose="020B0502040204020203"/>
              </a:rPr>
            </a:br>
            <a:r>
              <a:rPr lang="en-SG" altLang="en-US" sz="3600" b="1" dirty="0">
                <a:latin typeface="NewComputerModern10" pitchFamily="2" charset="77"/>
                <a:cs typeface="Segoe UI Light" panose="020B0502040204020203"/>
              </a:rPr>
              <a:t>Gaussian Beam optics</a:t>
            </a:r>
          </a:p>
        </p:txBody>
      </p:sp>
      <p:sp>
        <p:nvSpPr>
          <p:cNvPr id="3" name="Subtitle 2"/>
          <p:cNvSpPr>
            <a:spLocks noGrp="1"/>
          </p:cNvSpPr>
          <p:nvPr>
            <p:ph type="subTitle" idx="1"/>
          </p:nvPr>
        </p:nvSpPr>
        <p:spPr>
          <a:xfrm>
            <a:off x="758951" y="1980088"/>
            <a:ext cx="7626096" cy="462534"/>
          </a:xfrm>
        </p:spPr>
        <p:txBody>
          <a:bodyPr lIns="91440" tIns="45720" rIns="91440" bIns="45720" anchor="t">
            <a:normAutofit/>
          </a:bodyPr>
          <a:lstStyle/>
          <a:p>
            <a:pPr algn="ctr"/>
            <a:r>
              <a:rPr lang="en-SG" dirty="0">
                <a:latin typeface="NewComputerModern10" pitchFamily="2" charset="77"/>
              </a:rPr>
              <a:t>Parth Bhargava · A0310667E</a:t>
            </a:r>
          </a:p>
        </p:txBody>
      </p:sp>
      <p:sp>
        <p:nvSpPr>
          <p:cNvPr id="4" name="Subtitle 2"/>
          <p:cNvSpPr txBox="1"/>
          <p:nvPr/>
        </p:nvSpPr>
        <p:spPr>
          <a:xfrm>
            <a:off x="167269" y="5204014"/>
            <a:ext cx="4404732" cy="1463103"/>
          </a:xfrm>
          <a:prstGeom prst="rect">
            <a:avLst/>
          </a:prstGeom>
        </p:spPr>
        <p:txBody>
          <a:bodyPr vert="horz" lIns="91440" tIns="45720" rIns="91440" bIns="4572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400" kern="1200">
                <a:solidFill>
                  <a:schemeClr val="tx2"/>
                </a:solidFill>
                <a:latin typeface="+mn-lt"/>
                <a:ea typeface="+mn-ea"/>
                <a:cs typeface="Segoe UI" panose="020B0502040204020203"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Segoe UI" panose="020B0502040204020203" pitchFamily="34"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Segoe UI" panose="020B0502040204020203" pitchFamily="34"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Segoe UI" panose="020B0502040204020203" pitchFamily="34"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Segoe UI" panose="020B0502040204020203"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ctr"/>
            <a:r>
              <a:rPr lang="en-US" sz="1800" dirty="0">
                <a:latin typeface="NewComputerModern10" pitchFamily="2" charset="77"/>
              </a:rPr>
              <a:t>In many cases, a laser beam appears to diverge in a conical shape, but most of the time intensity distribution can be approximated by an ideal Gaussian intensity profile. </a:t>
            </a:r>
          </a:p>
        </p:txBody>
      </p:sp>
      <p:pic>
        <p:nvPicPr>
          <p:cNvPr id="6" name="Picture 5">
            <a:extLst>
              <a:ext uri="{FF2B5EF4-FFF2-40B4-BE49-F238E27FC236}">
                <a16:creationId xmlns:a16="http://schemas.microsoft.com/office/drawing/2014/main" id="{209163F2-49CA-0CE7-3126-F4D689EA1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51" y="2899284"/>
            <a:ext cx="7626096" cy="2304730"/>
          </a:xfrm>
          <a:prstGeom prst="rect">
            <a:avLst/>
          </a:prstGeom>
        </p:spPr>
      </p:pic>
      <p:sp>
        <p:nvSpPr>
          <p:cNvPr id="7" name="Subtitle 2">
            <a:extLst>
              <a:ext uri="{FF2B5EF4-FFF2-40B4-BE49-F238E27FC236}">
                <a16:creationId xmlns:a16="http://schemas.microsoft.com/office/drawing/2014/main" id="{A64D4D60-8710-24B8-6D70-B4D528A70B83}"/>
              </a:ext>
            </a:extLst>
          </p:cNvPr>
          <p:cNvSpPr txBox="1"/>
          <p:nvPr/>
        </p:nvSpPr>
        <p:spPr>
          <a:xfrm>
            <a:off x="4571998" y="5204014"/>
            <a:ext cx="4404724" cy="1463103"/>
          </a:xfrm>
          <a:prstGeom prst="rect">
            <a:avLst/>
          </a:prstGeom>
        </p:spPr>
        <p:txBody>
          <a:bodyPr vert="horz" lIns="91440" tIns="45720" rIns="91440" bIns="4572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2400" kern="1200">
                <a:solidFill>
                  <a:schemeClr val="tx2"/>
                </a:solidFill>
                <a:latin typeface="+mn-lt"/>
                <a:ea typeface="+mn-ea"/>
                <a:cs typeface="Segoe UI" panose="020B0502040204020203"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Segoe UI" panose="020B0502040204020203" pitchFamily="34"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Segoe UI" panose="020B0502040204020203" pitchFamily="34"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Segoe UI" panose="020B0502040204020203" pitchFamily="34"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Segoe UI" panose="020B0502040204020203"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ctr"/>
            <a:r>
              <a:rPr lang="en-US" sz="1800" dirty="0">
                <a:latin typeface="NewComputerModern10" pitchFamily="2" charset="77"/>
              </a:rPr>
              <a:t>The goal of this experiment was to verify whether the given laser follows the Gaussian intensity distribution and to calculate the M² value, a key indicator of beam quality.</a:t>
            </a:r>
          </a:p>
        </p:txBody>
      </p:sp>
      <p:cxnSp>
        <p:nvCxnSpPr>
          <p:cNvPr id="9" name="Straight Connector 8">
            <a:extLst>
              <a:ext uri="{FF2B5EF4-FFF2-40B4-BE49-F238E27FC236}">
                <a16:creationId xmlns:a16="http://schemas.microsoft.com/office/drawing/2014/main" id="{B738CB54-9711-D172-1128-E6C3106C36CF}"/>
              </a:ext>
            </a:extLst>
          </p:cNvPr>
          <p:cNvCxnSpPr>
            <a:cxnSpLocks/>
            <a:stCxn id="6" idx="2"/>
          </p:cNvCxnSpPr>
          <p:nvPr/>
        </p:nvCxnSpPr>
        <p:spPr>
          <a:xfrm flipH="1">
            <a:off x="4571998" y="5204014"/>
            <a:ext cx="1" cy="146310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587" y="370381"/>
            <a:ext cx="3196226" cy="589497"/>
          </a:xfrm>
        </p:spPr>
        <p:txBody>
          <a:bodyPr/>
          <a:lstStyle/>
          <a:p>
            <a:pPr algn="ctr"/>
            <a:r>
              <a:rPr lang="en-SG" altLang="en-US" sz="3200" dirty="0"/>
              <a:t>Error Analysis</a:t>
            </a:r>
          </a:p>
        </p:txBody>
      </p:sp>
      <p:pic>
        <p:nvPicPr>
          <p:cNvPr id="10" name="Picture 9">
            <a:extLst>
              <a:ext uri="{FF2B5EF4-FFF2-40B4-BE49-F238E27FC236}">
                <a16:creationId xmlns:a16="http://schemas.microsoft.com/office/drawing/2014/main" id="{9C93FDC7-CD0A-E826-2D61-99492BA4FA19}"/>
              </a:ext>
            </a:extLst>
          </p:cNvPr>
          <p:cNvPicPr>
            <a:picLocks noChangeAspect="1"/>
          </p:cNvPicPr>
          <p:nvPr/>
        </p:nvPicPr>
        <p:blipFill>
          <a:blip r:embed="rId3"/>
          <a:stretch>
            <a:fillRect/>
          </a:stretch>
        </p:blipFill>
        <p:spPr>
          <a:xfrm>
            <a:off x="685800" y="1198806"/>
            <a:ext cx="7772400" cy="510462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2CE47-C449-A14D-929E-9F5A2CFFF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5A5FA-B301-6F13-FBDB-E3A75C27946B}"/>
              </a:ext>
            </a:extLst>
          </p:cNvPr>
          <p:cNvSpPr>
            <a:spLocks noGrp="1"/>
          </p:cNvSpPr>
          <p:nvPr>
            <p:ph type="title"/>
          </p:nvPr>
        </p:nvSpPr>
        <p:spPr>
          <a:xfrm>
            <a:off x="2952587" y="370381"/>
            <a:ext cx="3196226" cy="589497"/>
          </a:xfrm>
        </p:spPr>
        <p:txBody>
          <a:bodyPr/>
          <a:lstStyle/>
          <a:p>
            <a:pPr algn="ctr"/>
            <a:r>
              <a:rPr lang="en-SG" altLang="en-US" sz="3200" dirty="0"/>
              <a:t>Error Analysis</a:t>
            </a:r>
          </a:p>
        </p:txBody>
      </p:sp>
      <p:pic>
        <p:nvPicPr>
          <p:cNvPr id="4" name="Picture 3">
            <a:extLst>
              <a:ext uri="{FF2B5EF4-FFF2-40B4-BE49-F238E27FC236}">
                <a16:creationId xmlns:a16="http://schemas.microsoft.com/office/drawing/2014/main" id="{C3783989-F4C6-2273-C906-4BCA47858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59" y="1303632"/>
            <a:ext cx="8136082" cy="4250736"/>
          </a:xfrm>
          <a:prstGeom prst="rect">
            <a:avLst/>
          </a:prstGeom>
        </p:spPr>
      </p:pic>
    </p:spTree>
    <p:extLst>
      <p:ext uri="{BB962C8B-B14F-4D97-AF65-F5344CB8AC3E}">
        <p14:creationId xmlns:p14="http://schemas.microsoft.com/office/powerpoint/2010/main" val="1152816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743" y="551940"/>
            <a:ext cx="4691744" cy="842838"/>
          </a:xfrm>
        </p:spPr>
        <p:txBody>
          <a:bodyPr/>
          <a:lstStyle/>
          <a:p>
            <a:pPr algn="r"/>
            <a:r>
              <a:rPr lang="en-SG" altLang="en-US" dirty="0"/>
              <a:t>Conclusion</a:t>
            </a:r>
          </a:p>
        </p:txBody>
      </p:sp>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9B6D972B-2873-CB6B-03CE-BD2E7D781DD6}"/>
                  </a:ext>
                </a:extLst>
              </p:cNvPr>
              <p:cNvSpPr txBox="1">
                <a:spLocks/>
              </p:cNvSpPr>
              <p:nvPr/>
            </p:nvSpPr>
            <p:spPr>
              <a:xfrm>
                <a:off x="458833" y="1895521"/>
                <a:ext cx="5721350" cy="363442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NewComputerModern10" pitchFamily="2" charset="77"/>
                  </a:rPr>
                  <a:t>The measured intensity profile confirmed that the laser used in the experiment follows the laws of a Gaussian intensity distribution.</a:t>
                </a:r>
                <a:endParaRPr lang="uk-UA" sz="2000" dirty="0"/>
              </a:p>
              <a:p>
                <a:r>
                  <a:rPr lang="en-US" sz="2000" dirty="0">
                    <a:latin typeface="NewComputerModern10" pitchFamily="2" charset="77"/>
                  </a:rPr>
                  <a:t>The M² factor of the laser was measured as </a:t>
                </a:r>
                <a:r>
                  <a:rPr lang="en-US" sz="2000" dirty="0">
                    <a:latin typeface="NewComputerModern10" pitchFamily="2" charset="77"/>
                    <a:ea typeface="Cambria Math" panose="02040503050406030204" pitchFamily="18" charset="0"/>
                  </a:rPr>
                  <a:t> </a:t>
                </a:r>
                <a14:m>
                  <m:oMath xmlns:m="http://schemas.openxmlformats.org/officeDocument/2006/math">
                    <m:sSup>
                      <m:sSupPr>
                        <m:ctrlPr>
                          <a:rPr lang="en-US" sz="2000" i="1" smtClean="0">
                            <a:latin typeface="Cambria Math" panose="02040503050406030204" pitchFamily="18" charset="0"/>
                          </a:rPr>
                        </m:ctrlPr>
                      </m:sSupPr>
                      <m:e>
                        <m:r>
                          <m:rPr>
                            <m:sty m:val="p"/>
                          </m:rPr>
                          <a:rPr lang="en-US" sz="2000" b="0" i="0" smtClean="0">
                            <a:latin typeface="NewComputerModern10" pitchFamily="2" charset="77"/>
                          </a:rPr>
                          <m:t>M</m:t>
                        </m:r>
                      </m:e>
                      <m:sup>
                        <m:r>
                          <a:rPr lang="en-US" sz="2000" b="0" i="0" smtClean="0">
                            <a:latin typeface="Cambria Math" panose="02040503050406030204" pitchFamily="18" charset="0"/>
                          </a:rPr>
                          <m:t>2</m:t>
                        </m:r>
                      </m:sup>
                    </m:sSup>
                    <m:r>
                      <a:rPr lang="en-US" sz="2000" b="0" i="0" dirty="0" smtClean="0">
                        <a:latin typeface="NewComputerModern10" pitchFamily="2" charset="77"/>
                        <a:ea typeface="Cambria Math" panose="02040503050406030204" pitchFamily="18" charset="0"/>
                      </a:rPr>
                      <m:t>=1.1</m:t>
                    </m:r>
                    <m:r>
                      <a:rPr lang="en-US" sz="2000" b="0" i="0" dirty="0" smtClean="0">
                        <a:latin typeface="Cambria Math" panose="02040503050406030204" pitchFamily="18" charset="0"/>
                        <a:ea typeface="Cambria Math" panose="02040503050406030204" pitchFamily="18" charset="0"/>
                      </a:rPr>
                      <m:t>04</m:t>
                    </m:r>
                    <m:r>
                      <a:rPr lang="en-US" sz="2000" b="0" i="0" dirty="0" smtClean="0">
                        <a:latin typeface="NewComputerModern10" pitchFamily="2" charset="77"/>
                        <a:ea typeface="Cambria Math" panose="02040503050406030204" pitchFamily="18" charset="0"/>
                      </a:rPr>
                      <m:t>±0.068</m:t>
                    </m:r>
                  </m:oMath>
                </a14:m>
                <a:r>
                  <a:rPr lang="en-US" sz="2000" dirty="0">
                    <a:latin typeface="NewComputerModern10" pitchFamily="2" charset="77"/>
                  </a:rPr>
                  <a:t>, which is only a 10% deviation from the ideal value of M² = 1. This indicates the laser has good beam quality with minimal deviation from an ideal Gaussian beam.</a:t>
                </a:r>
              </a:p>
              <a:p>
                <a:r>
                  <a:rPr lang="en-US" sz="2000" dirty="0">
                    <a:latin typeface="NewComputerModern10" pitchFamily="2" charset="77"/>
                  </a:rPr>
                  <a:t>The found value of M² deviates by 9.9% from the manufacturer's claimed value of less 1.05.</a:t>
                </a:r>
              </a:p>
            </p:txBody>
          </p:sp>
        </mc:Choice>
        <mc:Fallback>
          <p:sp>
            <p:nvSpPr>
              <p:cNvPr id="2" name="Content Placeholder 2">
                <a:extLst>
                  <a:ext uri="{FF2B5EF4-FFF2-40B4-BE49-F238E27FC236}">
                    <a16:creationId xmlns:a16="http://schemas.microsoft.com/office/drawing/2014/main" id="{9B6D972B-2873-CB6B-03CE-BD2E7D781DD6}"/>
                  </a:ext>
                </a:extLst>
              </p:cNvPr>
              <p:cNvSpPr txBox="1">
                <a:spLocks noRot="1" noChangeAspect="1" noMove="1" noResize="1" noEditPoints="1" noAdjustHandles="1" noChangeArrowheads="1" noChangeShapeType="1" noTextEdit="1"/>
              </p:cNvSpPr>
              <p:nvPr/>
            </p:nvSpPr>
            <p:spPr>
              <a:xfrm>
                <a:off x="458833" y="1895521"/>
                <a:ext cx="5721350" cy="3634422"/>
              </a:xfrm>
              <a:prstGeom prst="rect">
                <a:avLst/>
              </a:prstGeom>
              <a:blipFill>
                <a:blip r:embed="rId3"/>
                <a:stretch>
                  <a:fillRect l="-887" t="-1742" r="-22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346EAA1-719F-0953-3A18-4789DD697FD9}"/>
              </a:ext>
            </a:extLst>
          </p:cNvPr>
          <p:cNvPicPr>
            <a:picLocks noChangeAspect="1"/>
          </p:cNvPicPr>
          <p:nvPr/>
        </p:nvPicPr>
        <p:blipFill>
          <a:blip r:embed="rId4"/>
          <a:srcRect l="19950" r="29778"/>
          <a:stretch>
            <a:fillRect/>
          </a:stretch>
        </p:blipFill>
        <p:spPr>
          <a:xfrm>
            <a:off x="6572712" y="551940"/>
            <a:ext cx="2112455" cy="5602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CCC5-3489-E13E-14AB-3467448BB168}"/>
              </a:ext>
            </a:extLst>
          </p:cNvPr>
          <p:cNvSpPr>
            <a:spLocks noGrp="1"/>
          </p:cNvSpPr>
          <p:nvPr>
            <p:ph type="title"/>
          </p:nvPr>
        </p:nvSpPr>
        <p:spPr>
          <a:xfrm>
            <a:off x="-141512" y="814099"/>
            <a:ext cx="3526968" cy="1295750"/>
          </a:xfrm>
        </p:spPr>
        <p:txBody>
          <a:bodyPr/>
          <a:lstStyle/>
          <a:p>
            <a:pPr algn="r"/>
            <a:r>
              <a:rPr lang="en-US" sz="3200" dirty="0"/>
              <a:t>Sources of Error</a:t>
            </a:r>
          </a:p>
        </p:txBody>
      </p:sp>
      <p:pic>
        <p:nvPicPr>
          <p:cNvPr id="3" name="Picture 2">
            <a:extLst>
              <a:ext uri="{FF2B5EF4-FFF2-40B4-BE49-F238E27FC236}">
                <a16:creationId xmlns:a16="http://schemas.microsoft.com/office/drawing/2014/main" id="{AFA1176D-D1D8-E169-58DA-791C3A5025CE}"/>
              </a:ext>
            </a:extLst>
          </p:cNvPr>
          <p:cNvPicPr>
            <a:picLocks noChangeAspect="1"/>
          </p:cNvPicPr>
          <p:nvPr/>
        </p:nvPicPr>
        <p:blipFill>
          <a:blip r:embed="rId2">
            <a:extLst>
              <a:ext uri="{28A0092B-C50C-407E-A947-70E740481C1C}">
                <a14:useLocalDpi xmlns:a14="http://schemas.microsoft.com/office/drawing/2010/main" val="0"/>
              </a:ext>
            </a:extLst>
          </a:blip>
          <a:srcRect l="8777" t="37418" r="5444" b="5585"/>
          <a:stretch>
            <a:fillRect/>
          </a:stretch>
        </p:blipFill>
        <p:spPr>
          <a:xfrm>
            <a:off x="191250" y="2626360"/>
            <a:ext cx="8761499" cy="3437642"/>
          </a:xfrm>
          <a:prstGeom prst="rect">
            <a:avLst/>
          </a:prstGeom>
        </p:spPr>
      </p:pic>
      <p:sp>
        <p:nvSpPr>
          <p:cNvPr id="5" name="Subtitle 2">
            <a:extLst>
              <a:ext uri="{FF2B5EF4-FFF2-40B4-BE49-F238E27FC236}">
                <a16:creationId xmlns:a16="http://schemas.microsoft.com/office/drawing/2014/main" id="{FD0AB8E2-C3B1-7634-F013-4B706346053C}"/>
              </a:ext>
            </a:extLst>
          </p:cNvPr>
          <p:cNvSpPr txBox="1"/>
          <p:nvPr/>
        </p:nvSpPr>
        <p:spPr>
          <a:xfrm>
            <a:off x="3799113" y="598133"/>
            <a:ext cx="5153635" cy="1769972"/>
          </a:xfrm>
          <a:prstGeom prst="rect">
            <a:avLst/>
          </a:prstGeom>
        </p:spPr>
        <p:txBody>
          <a:bodyPr vert="horz" lIns="91440" tIns="45720" rIns="91440" bIns="4572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sz="2400" kern="1200">
                <a:solidFill>
                  <a:schemeClr val="tx2"/>
                </a:solidFill>
                <a:latin typeface="+mn-lt"/>
                <a:ea typeface="+mn-ea"/>
                <a:cs typeface="Segoe UI" panose="020B0502040204020203"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Segoe UI" panose="020B0502040204020203" pitchFamily="34"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Segoe UI" panose="020B0502040204020203" pitchFamily="34"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Segoe UI" panose="020B0502040204020203" pitchFamily="34"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Segoe UI" panose="020B0502040204020203" pitchFamily="34"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ctr"/>
            <a:r>
              <a:rPr lang="en-SG" altLang="en-US" sz="1800" dirty="0">
                <a:latin typeface="NewComputerModern10" pitchFamily="2" charset="77"/>
                <a:cs typeface="Segoe UI Semilight" panose="020B0402040204020203" pitchFamily="34" charset="0"/>
              </a:rPr>
              <a:t>Detector is manually placed and alignment is ensured by only checking the reflection of beam with our eyes. </a:t>
            </a:r>
          </a:p>
          <a:p>
            <a:pPr algn="ctr"/>
            <a:r>
              <a:rPr lang="en-SG" sz="1800" dirty="0">
                <a:latin typeface="NewComputerModern10" pitchFamily="2" charset="77"/>
                <a:cs typeface="Segoe UI Semilight" panose="020B0402040204020203" pitchFamily="34" charset="0"/>
              </a:rPr>
              <a:t>The voltmeter saturated very quickly and that led us to take many sets of wrong readings</a:t>
            </a:r>
            <a:endParaRPr lang="en-US" sz="1800" dirty="0">
              <a:latin typeface="NewComputerModern10" pitchFamily="2" charset="77"/>
            </a:endParaRPr>
          </a:p>
        </p:txBody>
      </p:sp>
      <p:cxnSp>
        <p:nvCxnSpPr>
          <p:cNvPr id="6" name="Straight Connector 5">
            <a:extLst>
              <a:ext uri="{FF2B5EF4-FFF2-40B4-BE49-F238E27FC236}">
                <a16:creationId xmlns:a16="http://schemas.microsoft.com/office/drawing/2014/main" id="{360265A3-F1DA-BDC1-BBA5-A1FD832464DC}"/>
              </a:ext>
            </a:extLst>
          </p:cNvPr>
          <p:cNvCxnSpPr>
            <a:cxnSpLocks/>
          </p:cNvCxnSpPr>
          <p:nvPr/>
        </p:nvCxnSpPr>
        <p:spPr>
          <a:xfrm>
            <a:off x="3592284" y="750125"/>
            <a:ext cx="0" cy="161798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5788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FBBBB-0C45-931D-0184-2D4C811AF7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C322E-9EE0-DFB6-EBD2-FD8859EDAF26}"/>
              </a:ext>
            </a:extLst>
          </p:cNvPr>
          <p:cNvSpPr>
            <a:spLocks noGrp="1"/>
          </p:cNvSpPr>
          <p:nvPr>
            <p:ph type="ctrTitle"/>
          </p:nvPr>
        </p:nvSpPr>
        <p:spPr>
          <a:xfrm>
            <a:off x="758952" y="485523"/>
            <a:ext cx="7626095" cy="1225548"/>
          </a:xfrm>
        </p:spPr>
        <p:txBody>
          <a:bodyPr lIns="91440" tIns="45720" rIns="91440" bIns="45720" anchor="b"/>
          <a:lstStyle/>
          <a:p>
            <a:pPr algn="ctr"/>
            <a:r>
              <a:rPr lang="en-US" b="1" dirty="0">
                <a:latin typeface="NewComputerModern10" pitchFamily="2" charset="77"/>
                <a:cs typeface="Segoe UI Light" panose="020B0502040204020203"/>
              </a:rPr>
              <a:t>Thank You!</a:t>
            </a:r>
            <a:endParaRPr lang="en-SG" altLang="en-US" sz="3600" b="1" dirty="0">
              <a:latin typeface="NewComputerModern10" pitchFamily="2" charset="77"/>
              <a:cs typeface="Segoe UI Light" panose="020B0502040204020203"/>
            </a:endParaRPr>
          </a:p>
        </p:txBody>
      </p:sp>
      <p:sp>
        <p:nvSpPr>
          <p:cNvPr id="14" name="Title 1">
            <a:extLst>
              <a:ext uri="{FF2B5EF4-FFF2-40B4-BE49-F238E27FC236}">
                <a16:creationId xmlns:a16="http://schemas.microsoft.com/office/drawing/2014/main" id="{AFCB3AA9-DA27-0AE5-4496-CC98C082D9C8}"/>
              </a:ext>
            </a:extLst>
          </p:cNvPr>
          <p:cNvSpPr txBox="1">
            <a:spLocks/>
          </p:cNvSpPr>
          <p:nvPr/>
        </p:nvSpPr>
        <p:spPr>
          <a:xfrm>
            <a:off x="758951" y="3618613"/>
            <a:ext cx="7626095" cy="1225548"/>
          </a:xfrm>
          <a:prstGeom prst="rect">
            <a:avLst/>
          </a:prstGeom>
        </p:spPr>
        <p:txBody>
          <a:bodyPr lIns="91440" tIns="45720" rIns="91440" bIns="45720" anchor="b"/>
          <a:lstStyle>
            <a:lvl1pPr algn="l" defTabSz="914400" rtl="0" eaLnBrk="1" latinLnBrk="0" hangingPunct="1">
              <a:lnSpc>
                <a:spcPct val="90000"/>
              </a:lnSpc>
              <a:spcBef>
                <a:spcPct val="0"/>
              </a:spcBef>
              <a:buNone/>
              <a:defRPr sz="4500" kern="1200">
                <a:solidFill>
                  <a:schemeClr val="tx1"/>
                </a:solidFill>
                <a:latin typeface="NEWCOMPUTERMODERN10-BOOK" pitchFamily="2" charset="77"/>
                <a:ea typeface="+mj-ea"/>
                <a:cs typeface="Segoe UI Light" panose="020B0502040204020203" pitchFamily="34" charset="0"/>
              </a:defRPr>
            </a:lvl1pPr>
          </a:lstStyle>
          <a:p>
            <a:pPr algn="ctr"/>
            <a:r>
              <a:rPr lang="en-US" altLang="en-US" sz="3600" b="1" dirty="0">
                <a:latin typeface="NewComputerModern10" pitchFamily="2" charset="77"/>
                <a:cs typeface="Segoe UI Light" panose="020B0502040204020203"/>
              </a:rPr>
              <a:t>Open for Questions</a:t>
            </a:r>
            <a:endParaRPr lang="en-SG" altLang="en-US" sz="3600" b="1" dirty="0">
              <a:latin typeface="NewComputerModern10" pitchFamily="2" charset="77"/>
              <a:cs typeface="Segoe UI Light" panose="020B0502040204020203"/>
            </a:endParaRPr>
          </a:p>
        </p:txBody>
      </p:sp>
      <p:sp>
        <p:nvSpPr>
          <p:cNvPr id="17" name="Subtitle 2">
            <a:extLst>
              <a:ext uri="{FF2B5EF4-FFF2-40B4-BE49-F238E27FC236}">
                <a16:creationId xmlns:a16="http://schemas.microsoft.com/office/drawing/2014/main" id="{85B244B2-107D-7C55-C156-3A4827D6956B}"/>
              </a:ext>
            </a:extLst>
          </p:cNvPr>
          <p:cNvSpPr txBox="1">
            <a:spLocks/>
          </p:cNvSpPr>
          <p:nvPr/>
        </p:nvSpPr>
        <p:spPr>
          <a:xfrm>
            <a:off x="758951" y="1980088"/>
            <a:ext cx="7626096" cy="462534"/>
          </a:xfrm>
          <a:prstGeom prst="rect">
            <a:avLst/>
          </a:prstGeom>
        </p:spPr>
        <p:txBody>
          <a:bodyPr lIns="91440" tIns="45720" rIns="91440" bIns="45720"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400" kern="1200">
                <a:solidFill>
                  <a:schemeClr val="tx1"/>
                </a:solidFill>
                <a:latin typeface="NEWCOMPUTERMODERN10-BOOK" pitchFamily="2" charset="77"/>
                <a:ea typeface="+mn-ea"/>
                <a:cs typeface="Segoe UI Semilight" panose="020B0402040204020203" pitchFamily="34" charset="0"/>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ctr"/>
            <a:r>
              <a:rPr lang="en-SG">
                <a:latin typeface="NewComputerModern10" pitchFamily="2" charset="77"/>
              </a:rPr>
              <a:t>Parth Bhargava · A0310667E</a:t>
            </a:r>
            <a:endParaRPr lang="en-SG" dirty="0">
              <a:latin typeface="NewComputerModern10" pitchFamily="2" charset="77"/>
            </a:endParaRPr>
          </a:p>
        </p:txBody>
      </p:sp>
    </p:spTree>
    <p:extLst>
      <p:ext uri="{BB962C8B-B14F-4D97-AF65-F5344CB8AC3E}">
        <p14:creationId xmlns:p14="http://schemas.microsoft.com/office/powerpoint/2010/main" val="38528208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579484A-AF05-658C-156C-5B636293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637" y="530345"/>
            <a:ext cx="4858363" cy="45217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7971" y="565977"/>
            <a:ext cx="3735913" cy="548032"/>
          </a:xfrm>
          <a:solidFill>
            <a:srgbClr val="002060">
              <a:alpha val="39756"/>
            </a:srgbClr>
          </a:solidFill>
          <a:ln>
            <a:solidFill>
              <a:srgbClr val="002060"/>
            </a:solidFill>
          </a:ln>
        </p:spPr>
        <p:txBody>
          <a:bodyPr/>
          <a:lstStyle/>
          <a:p>
            <a:pPr algn="r"/>
            <a:r>
              <a:rPr lang="en-SG" sz="3200" dirty="0"/>
              <a:t>Introduction</a:t>
            </a:r>
          </a:p>
        </p:txBody>
      </p:sp>
      <p:sp>
        <p:nvSpPr>
          <p:cNvPr id="39" name="Text Box 38"/>
          <p:cNvSpPr txBox="1"/>
          <p:nvPr/>
        </p:nvSpPr>
        <p:spPr>
          <a:xfrm>
            <a:off x="4739499" y="986642"/>
            <a:ext cx="3055620" cy="584775"/>
          </a:xfrm>
          <a:prstGeom prst="rect">
            <a:avLst/>
          </a:prstGeom>
          <a:noFill/>
        </p:spPr>
        <p:txBody>
          <a:bodyPr wrap="square" rtlCol="0">
            <a:spAutoFit/>
          </a:bodyPr>
          <a:lstStyle/>
          <a:p>
            <a:pPr algn="ctr"/>
            <a:r>
              <a:rPr lang="en-SG" altLang="en-US" sz="1600" dirty="0">
                <a:solidFill>
                  <a:srgbClr val="002060"/>
                </a:solidFill>
                <a:latin typeface="NewComputerModern10" pitchFamily="2" charset="77"/>
                <a:cs typeface="Segoe UI Semilight" panose="020B0402040204020203" pitchFamily="34" charset="0"/>
              </a:rPr>
              <a:t>Schematic on spot size expanding on propagation.</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4DD8B94-B533-E226-A097-E0C493F09AD7}"/>
                  </a:ext>
                </a:extLst>
              </p:cNvPr>
              <p:cNvGraphicFramePr>
                <a:graphicFrameLocks noGrp="1"/>
              </p:cNvGraphicFramePr>
              <p:nvPr>
                <p:extLst>
                  <p:ext uri="{D42A27DB-BD31-4B8C-83A1-F6EECF244321}">
                    <p14:modId xmlns:p14="http://schemas.microsoft.com/office/powerpoint/2010/main" val="1301180247"/>
                  </p:ext>
                </p:extLst>
              </p:nvPr>
            </p:nvGraphicFramePr>
            <p:xfrm>
              <a:off x="1432560" y="5052099"/>
              <a:ext cx="6278880" cy="914464"/>
            </p:xfrm>
            <a:graphic>
              <a:graphicData uri="http://schemas.openxmlformats.org/drawingml/2006/table">
                <a:tbl>
                  <a:tblPr firstRow="1" bandRow="1">
                    <a:tableStyleId>{073A0DAA-6AF3-43AB-8588-CEC1D06C72B9}</a:tableStyleId>
                  </a:tblPr>
                  <a:tblGrid>
                    <a:gridCol w="3139440">
                      <a:extLst>
                        <a:ext uri="{9D8B030D-6E8A-4147-A177-3AD203B41FA5}">
                          <a16:colId xmlns:a16="http://schemas.microsoft.com/office/drawing/2014/main" val="3177569265"/>
                        </a:ext>
                      </a:extLst>
                    </a:gridCol>
                    <a:gridCol w="3139440">
                      <a:extLst>
                        <a:ext uri="{9D8B030D-6E8A-4147-A177-3AD203B41FA5}">
                          <a16:colId xmlns:a16="http://schemas.microsoft.com/office/drawing/2014/main" val="3353647368"/>
                        </a:ext>
                      </a:extLst>
                    </a:gridCol>
                  </a:tblGrid>
                  <a:tr h="123574">
                    <a:tc gridSpan="2">
                      <a:txBody>
                        <a:bodyPr/>
                        <a:lstStyle/>
                        <a:p>
                          <a:pPr algn="ctr"/>
                          <a:r>
                            <a:rPr lang="en-SG" altLang="en-US" sz="1400" b="1" i="0" dirty="0">
                              <a:solidFill>
                                <a:schemeClr val="tx1"/>
                              </a:solidFill>
                              <a:latin typeface="NewComputerModern10" pitchFamily="2" charset="77"/>
                              <a:cs typeface="Segoe UI Semibold" panose="020B0702040204020203" pitchFamily="34" charset="0"/>
                            </a:rPr>
                            <a:t>Legends</a:t>
                          </a:r>
                          <a:endParaRPr lang="en-US" sz="1400" b="1" i="0" dirty="0">
                            <a:solidFill>
                              <a:schemeClr val="tx1"/>
                            </a:solidFill>
                            <a:latin typeface="NewComputerModern10"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4946556"/>
                      </a:ext>
                    </a:extLst>
                  </a:tr>
                  <a:tr h="1235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400" b="0" i="1" dirty="0" smtClean="0">
                                  <a:latin typeface="NewComputerModern10" pitchFamily="2" charset="77"/>
                                  <a:cs typeface="Cambria Math" panose="02040503050406030204" charset="0"/>
                                </a:rPr>
                                <m:t>𝑤</m:t>
                              </m:r>
                              <m:r>
                                <a:rPr lang="en-US" sz="1400" b="0" i="1" dirty="0" smtClean="0">
                                  <a:latin typeface="NewComputerModern10" pitchFamily="2" charset="77"/>
                                  <a:cs typeface="Cambria Math" panose="02040503050406030204" charset="0"/>
                                </a:rPr>
                                <m:t>(</m:t>
                              </m:r>
                              <m:r>
                                <a:rPr lang="en-US" sz="1400" b="0" i="1" dirty="0" smtClean="0">
                                  <a:latin typeface="NewComputerModern10" pitchFamily="2" charset="77"/>
                                  <a:cs typeface="Cambria Math" panose="02040503050406030204" charset="0"/>
                                </a:rPr>
                                <m:t>𝑧</m:t>
                              </m:r>
                              <m:r>
                                <a:rPr lang="en-US" sz="1400" b="0" i="1" dirty="0" smtClean="0">
                                  <a:latin typeface="NewComputerModern10" pitchFamily="2" charset="77"/>
                                  <a:cs typeface="Cambria Math" panose="02040503050406030204" charset="0"/>
                                </a:rPr>
                                <m:t>) </m:t>
                              </m:r>
                            </m:oMath>
                          </a14:m>
                          <a:r>
                            <a:rPr lang="en-SG" altLang="en-US" sz="1400" b="0" i="1" dirty="0">
                              <a:latin typeface="NewComputerModern10" pitchFamily="2" charset="77"/>
                              <a:cs typeface="Cambria Math" panose="02040503050406030204" charset="0"/>
                              <a:sym typeface="+mn-ea"/>
                            </a:rPr>
                            <a:t> :</a:t>
                          </a:r>
                          <a:r>
                            <a:rPr lang="en-SG" altLang="en-US" sz="1400" b="0" i="1" dirty="0">
                              <a:latin typeface="NewComputerModern10" pitchFamily="2" charset="77"/>
                              <a:cs typeface="Segoe UI Semilight" panose="020B0402040204020203" pitchFamily="34" charset="0"/>
                              <a:sym typeface="+mn-ea"/>
                            </a:rPr>
                            <a:t> </a:t>
                          </a:r>
                          <a:r>
                            <a:rPr lang="en-SG" altLang="en-US" sz="1400" b="0" i="1" dirty="0">
                              <a:latin typeface="NewComputerModern10" pitchFamily="2" charset="77"/>
                              <a:cs typeface="Segoe UI Semibold" panose="020B0702040204020203" pitchFamily="34" charset="0"/>
                              <a:sym typeface="+mn-ea"/>
                            </a:rPr>
                            <a:t>Spot size / Beam Width</a:t>
                          </a:r>
                          <a:endParaRPr lang="en-SG" altLang="en-US" sz="1400" b="0" i="1" dirty="0">
                            <a:latin typeface="NewComputerModern10" pitchFamily="2" charset="77"/>
                            <a:cs typeface="Cambria Math" panose="0204050305040603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sSub>
                                <m:sSubPr>
                                  <m:ctrlPr>
                                    <a:rPr lang="en-US" sz="1400" b="0" i="1" dirty="0" smtClean="0">
                                      <a:latin typeface="Cambria Math" panose="02040503050406030204" pitchFamily="18" charset="0"/>
                                      <a:cs typeface="Cambria Math" panose="02040503050406030204" charset="0"/>
                                    </a:rPr>
                                  </m:ctrlPr>
                                </m:sSubPr>
                                <m:e>
                                  <m:r>
                                    <a:rPr lang="en-US" sz="1400" b="0" i="1" dirty="0">
                                      <a:latin typeface="NewComputerModern10" pitchFamily="2" charset="77"/>
                                      <a:cs typeface="Cambria Math" panose="02040503050406030204" charset="0"/>
                                    </a:rPr>
                                    <m:t>𝑧</m:t>
                                  </m:r>
                                </m:e>
                                <m:sub>
                                  <m:r>
                                    <a:rPr lang="en-US" sz="1400" b="0" i="1" dirty="0">
                                      <a:latin typeface="NewComputerModern10" pitchFamily="2" charset="77"/>
                                      <a:cs typeface="Cambria Math" panose="02040503050406030204" charset="0"/>
                                    </a:rPr>
                                    <m:t>𝑅</m:t>
                                  </m:r>
                                </m:sub>
                              </m:sSub>
                              <m:r>
                                <a:rPr lang="en-US" sz="1400" b="0" i="1" dirty="0">
                                  <a:latin typeface="NewComputerModern10" pitchFamily="2" charset="77"/>
                                  <a:cs typeface="Cambria Math" panose="02040503050406030204" charset="0"/>
                                </a:rPr>
                                <m:t> </m:t>
                              </m:r>
                            </m:oMath>
                          </a14:m>
                          <a:r>
                            <a:rPr lang="en-SG" altLang="en-US" sz="1400" b="0" i="1" dirty="0">
                              <a:latin typeface="NewComputerModern10" pitchFamily="2" charset="77"/>
                              <a:cs typeface="Cambria Math" panose="02040503050406030204" charset="0"/>
                              <a:sym typeface="+mn-ea"/>
                            </a:rPr>
                            <a:t> </a:t>
                          </a:r>
                          <a:r>
                            <a:rPr lang="en-SG" altLang="en-US" sz="1400" b="0" i="1" dirty="0">
                              <a:latin typeface="NewComputerModern10" pitchFamily="2" charset="77"/>
                              <a:cs typeface="Segoe UI Semibold" panose="020B0702040204020203" pitchFamily="34" charset="0"/>
                              <a:sym typeface="+mn-ea"/>
                            </a:rPr>
                            <a:t>: Rayleigh range</a:t>
                          </a:r>
                          <a:endParaRPr lang="en-US" sz="1400" b="0" i="1" dirty="0">
                            <a:solidFill>
                              <a:schemeClr val="tx1"/>
                            </a:solidFill>
                            <a:latin typeface="NewComputerModern10"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3121347"/>
                      </a:ext>
                    </a:extLst>
                  </a:tr>
                  <a:tr h="2100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dirty="0" smtClean="0">
                                      <a:latin typeface="Cambria Math" panose="02040503050406030204" pitchFamily="18" charset="0"/>
                                      <a:cs typeface="Cambria Math" panose="02040503050406030204" charset="0"/>
                                    </a:rPr>
                                  </m:ctrlPr>
                                </m:sSubPr>
                                <m:e>
                                  <m:r>
                                    <a:rPr lang="en-US" sz="1400" b="0" i="1" dirty="0">
                                      <a:latin typeface="NewComputerModern10" pitchFamily="2" charset="77"/>
                                      <a:cs typeface="Cambria Math" panose="02040503050406030204" charset="0"/>
                                    </a:rPr>
                                    <m:t>𝑤</m:t>
                                  </m:r>
                                </m:e>
                                <m:sub>
                                  <m:r>
                                    <a:rPr lang="en-US" sz="1400" b="0" i="1" dirty="0" smtClean="0">
                                      <a:latin typeface="Cambria Math" panose="02040503050406030204" pitchFamily="18" charset="0"/>
                                      <a:cs typeface="Cambria Math" panose="02040503050406030204" charset="0"/>
                                    </a:rPr>
                                    <m:t>0</m:t>
                                  </m:r>
                                </m:sub>
                              </m:sSub>
                              <m:r>
                                <a:rPr lang="en-US" sz="1400" b="0" i="1" dirty="0">
                                  <a:latin typeface="NewComputerModern10" pitchFamily="2" charset="77"/>
                                  <a:cs typeface="Cambria Math" panose="02040503050406030204" charset="0"/>
                                </a:rPr>
                                <m:t> </m:t>
                              </m:r>
                            </m:oMath>
                          </a14:m>
                          <a:r>
                            <a:rPr lang="en-SG" altLang="en-US" sz="1400" b="0" i="1" dirty="0">
                              <a:latin typeface="NewComputerModern10" pitchFamily="2" charset="77"/>
                              <a:cs typeface="Cambria Math" panose="02040503050406030204" charset="0"/>
                              <a:sym typeface="+mn-ea"/>
                            </a:rPr>
                            <a:t>:</a:t>
                          </a:r>
                          <a:r>
                            <a:rPr lang="en-SG" altLang="en-US" sz="1400" b="0" i="1" dirty="0">
                              <a:latin typeface="NewComputerModern10" pitchFamily="2" charset="77"/>
                              <a:cs typeface="Segoe UI Semilight" panose="020B0402040204020203" pitchFamily="34" charset="0"/>
                              <a:sym typeface="+mn-ea"/>
                            </a:rPr>
                            <a:t> </a:t>
                          </a:r>
                          <a:r>
                            <a:rPr lang="en-SG" altLang="en-US" sz="1400" b="0" i="1" dirty="0">
                              <a:latin typeface="NewComputerModern10" pitchFamily="2" charset="77"/>
                              <a:cs typeface="Segoe UI Semibold" panose="020B0702040204020203" pitchFamily="34" charset="0"/>
                              <a:sym typeface="+mn-ea"/>
                            </a:rPr>
                            <a:t>Beam waist</a:t>
                          </a:r>
                          <a:endParaRPr lang="en-US" sz="1400" b="0" i="1" dirty="0">
                            <a:latin typeface="NewComputerModern10" pitchFamily="2" charset="77"/>
                            <a:cs typeface="Cambria Math" panose="0204050305040603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1400" b="0" i="1" dirty="0" smtClean="0">
                                  <a:latin typeface="NewComputerModern10" pitchFamily="2" charset="77"/>
                                  <a:cs typeface="Cambria Math" panose="02040503050406030204" charset="0"/>
                                </a:rPr>
                                <m:t>2</m:t>
                              </m:r>
                              <m:r>
                                <a:rPr lang="en-US" sz="1400" b="0" i="1" dirty="0" smtClean="0">
                                  <a:latin typeface="NewComputerModern10" pitchFamily="2" charset="77"/>
                                  <a:cs typeface="Cambria Math" panose="02040503050406030204" charset="0"/>
                                </a:rPr>
                                <m:t>𝜃</m:t>
                              </m:r>
                              <m:r>
                                <a:rPr lang="en-US" sz="1400" b="0" i="1" dirty="0" smtClean="0">
                                  <a:latin typeface="NewComputerModern10" pitchFamily="2" charset="77"/>
                                  <a:cs typeface="Cambria Math" panose="02040503050406030204" charset="0"/>
                                </a:rPr>
                                <m:t> </m:t>
                              </m:r>
                            </m:oMath>
                          </a14:m>
                          <a:r>
                            <a:rPr lang="en-SG" altLang="en-US" sz="1400" b="0" i="1" dirty="0">
                              <a:latin typeface="NewComputerModern10" pitchFamily="2" charset="77"/>
                              <a:cs typeface="Cambria Math" panose="02040503050406030204" charset="0"/>
                              <a:sym typeface="+mn-ea"/>
                            </a:rPr>
                            <a:t>:</a:t>
                          </a:r>
                          <a:r>
                            <a:rPr lang="en-SG" altLang="en-US" sz="1400" b="0" i="1" dirty="0">
                              <a:latin typeface="NewComputerModern10" pitchFamily="2" charset="77"/>
                              <a:cs typeface="Segoe UI Semilight" panose="020B0402040204020203" pitchFamily="34" charset="0"/>
                              <a:sym typeface="+mn-ea"/>
                            </a:rPr>
                            <a:t> </a:t>
                          </a:r>
                          <a:r>
                            <a:rPr lang="en-SG" altLang="en-US" sz="1400" b="0" i="1" dirty="0">
                              <a:latin typeface="NewComputerModern10" pitchFamily="2" charset="77"/>
                              <a:cs typeface="Segoe UI Semibold" panose="020B0702040204020203" pitchFamily="34" charset="0"/>
                              <a:sym typeface="+mn-ea"/>
                            </a:rPr>
                            <a:t>Divergence</a:t>
                          </a:r>
                          <a:r>
                            <a:rPr lang="en-SG" altLang="en-US" sz="1400" b="0" i="1" dirty="0">
                              <a:latin typeface="NewComputerModern10" pitchFamily="2" charset="77"/>
                              <a:cs typeface="Segoe UI Semilight" panose="020B0402040204020203" pitchFamily="34" charset="0"/>
                              <a:sym typeface="+mn-ea"/>
                            </a:rPr>
                            <a:t> </a:t>
                          </a:r>
                          <a:r>
                            <a:rPr lang="en-SG" altLang="en-US" sz="1400" b="0" i="1" dirty="0">
                              <a:latin typeface="NewComputerModern10" pitchFamily="2" charset="77"/>
                              <a:cs typeface="Segoe UI Semibold" panose="020B0702040204020203" pitchFamily="34" charset="0"/>
                              <a:sym typeface="+mn-ea"/>
                            </a:rPr>
                            <a:t>of beam</a:t>
                          </a:r>
                          <a:endParaRPr lang="en-US" sz="1400" b="0" i="1" dirty="0">
                            <a:solidFill>
                              <a:schemeClr val="tx1"/>
                            </a:solidFill>
                            <a:latin typeface="NewComputerModern10"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8855439"/>
                      </a:ext>
                    </a:extLst>
                  </a:tr>
                </a:tbl>
              </a:graphicData>
            </a:graphic>
          </p:graphicFrame>
        </mc:Choice>
        <mc:Fallback xmlns="">
          <p:graphicFrame>
            <p:nvGraphicFramePr>
              <p:cNvPr id="7" name="Table 6">
                <a:extLst>
                  <a:ext uri="{FF2B5EF4-FFF2-40B4-BE49-F238E27FC236}">
                    <a16:creationId xmlns:a16="http://schemas.microsoft.com/office/drawing/2014/main" id="{34DD8B94-B533-E226-A097-E0C493F09AD7}"/>
                  </a:ext>
                </a:extLst>
              </p:cNvPr>
              <p:cNvGraphicFramePr>
                <a:graphicFrameLocks noGrp="1"/>
              </p:cNvGraphicFramePr>
              <p:nvPr>
                <p:extLst>
                  <p:ext uri="{D42A27DB-BD31-4B8C-83A1-F6EECF244321}">
                    <p14:modId xmlns:p14="http://schemas.microsoft.com/office/powerpoint/2010/main" val="1301180247"/>
                  </p:ext>
                </p:extLst>
              </p:nvPr>
            </p:nvGraphicFramePr>
            <p:xfrm>
              <a:off x="1432560" y="5052099"/>
              <a:ext cx="6278880" cy="914464"/>
            </p:xfrm>
            <a:graphic>
              <a:graphicData uri="http://schemas.openxmlformats.org/drawingml/2006/table">
                <a:tbl>
                  <a:tblPr firstRow="1" bandRow="1">
                    <a:tableStyleId>{073A0DAA-6AF3-43AB-8588-CEC1D06C72B9}</a:tableStyleId>
                  </a:tblPr>
                  <a:tblGrid>
                    <a:gridCol w="3139440">
                      <a:extLst>
                        <a:ext uri="{9D8B030D-6E8A-4147-A177-3AD203B41FA5}">
                          <a16:colId xmlns:a16="http://schemas.microsoft.com/office/drawing/2014/main" val="3177569265"/>
                        </a:ext>
                      </a:extLst>
                    </a:gridCol>
                    <a:gridCol w="3139440">
                      <a:extLst>
                        <a:ext uri="{9D8B030D-6E8A-4147-A177-3AD203B41FA5}">
                          <a16:colId xmlns:a16="http://schemas.microsoft.com/office/drawing/2014/main" val="3353647368"/>
                        </a:ext>
                      </a:extLst>
                    </a:gridCol>
                  </a:tblGrid>
                  <a:tr h="304800">
                    <a:tc gridSpan="2">
                      <a:txBody>
                        <a:bodyPr/>
                        <a:lstStyle/>
                        <a:p>
                          <a:pPr algn="ctr"/>
                          <a:r>
                            <a:rPr lang="en-SG" altLang="en-US" sz="1400" b="1" i="0" dirty="0">
                              <a:solidFill>
                                <a:schemeClr val="tx1"/>
                              </a:solidFill>
                              <a:latin typeface="NewComputerModern10" pitchFamily="2" charset="77"/>
                              <a:cs typeface="Segoe UI Semibold" panose="020B0702040204020203" pitchFamily="34" charset="0"/>
                            </a:rPr>
                            <a:t>Legends</a:t>
                          </a:r>
                          <a:endParaRPr lang="en-US" sz="1400" b="1" i="0" dirty="0">
                            <a:solidFill>
                              <a:schemeClr val="tx1"/>
                            </a:solidFill>
                            <a:latin typeface="NewComputerModern10" pitchFamily="2"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4946556"/>
                      </a:ext>
                    </a:extLst>
                  </a:tr>
                  <a:tr h="30486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3" t="-100000" r="-100403" b="-116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403" t="-100000" r="-403" b="-116000"/>
                          </a:stretch>
                        </a:blipFill>
                      </a:tcPr>
                    </a:tc>
                    <a:extLst>
                      <a:ext uri="{0D108BD9-81ED-4DB2-BD59-A6C34878D82A}">
                        <a16:rowId xmlns:a16="http://schemas.microsoft.com/office/drawing/2014/main" val="3103121347"/>
                      </a:ext>
                    </a:extLst>
                  </a:tr>
                  <a:tr h="30480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3" t="-208333" r="-100403" b="-20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403" t="-208333" r="-403" b="-20833"/>
                          </a:stretch>
                        </a:blipFill>
                      </a:tcPr>
                    </a:tc>
                    <a:extLst>
                      <a:ext uri="{0D108BD9-81ED-4DB2-BD59-A6C34878D82A}">
                        <a16:rowId xmlns:a16="http://schemas.microsoft.com/office/drawing/2014/main" val="3998855439"/>
                      </a:ext>
                    </a:extLst>
                  </a:tr>
                </a:tbl>
              </a:graphicData>
            </a:graphic>
          </p:graphicFrame>
        </mc:Fallback>
      </mc:AlternateContent>
      <p:pic>
        <p:nvPicPr>
          <p:cNvPr id="3" name="Picture 2">
            <a:extLst>
              <a:ext uri="{FF2B5EF4-FFF2-40B4-BE49-F238E27FC236}">
                <a16:creationId xmlns:a16="http://schemas.microsoft.com/office/drawing/2014/main" id="{F9DFB21B-3909-D692-0CA6-09B83FC847A3}"/>
              </a:ext>
            </a:extLst>
          </p:cNvPr>
          <p:cNvPicPr>
            <a:picLocks noChangeAspect="1"/>
          </p:cNvPicPr>
          <p:nvPr/>
        </p:nvPicPr>
        <p:blipFill>
          <a:blip r:embed="rId5"/>
          <a:stretch>
            <a:fillRect/>
          </a:stretch>
        </p:blipFill>
        <p:spPr>
          <a:xfrm>
            <a:off x="149218" y="1149640"/>
            <a:ext cx="4255285" cy="364126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9E635-7B0F-0B9D-7CC7-9BFB1595D54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CBEB6BB-9551-F37C-D435-B355B8391CCE}"/>
              </a:ext>
            </a:extLst>
          </p:cNvPr>
          <p:cNvPicPr>
            <a:picLocks noChangeAspect="1"/>
          </p:cNvPicPr>
          <p:nvPr/>
        </p:nvPicPr>
        <p:blipFill>
          <a:blip r:embed="rId3"/>
          <a:stretch>
            <a:fillRect/>
          </a:stretch>
        </p:blipFill>
        <p:spPr>
          <a:xfrm>
            <a:off x="55312" y="1280672"/>
            <a:ext cx="4569413" cy="3956068"/>
          </a:xfrm>
          <a:prstGeom prst="rect">
            <a:avLst/>
          </a:prstGeom>
        </p:spPr>
      </p:pic>
      <mc:AlternateContent xmlns:mc="http://schemas.openxmlformats.org/markup-compatibility/2006" xmlns:a14="http://schemas.microsoft.com/office/drawing/2010/main">
        <mc:Choice Requires="a14">
          <p:sp>
            <p:nvSpPr>
              <p:cNvPr id="8" name="Title 3">
                <a:extLst>
                  <a:ext uri="{FF2B5EF4-FFF2-40B4-BE49-F238E27FC236}">
                    <a16:creationId xmlns:a16="http://schemas.microsoft.com/office/drawing/2014/main" id="{F915E599-9C64-15B0-5EFD-ABBE2740FB5B}"/>
                  </a:ext>
                </a:extLst>
              </p:cNvPr>
              <p:cNvSpPr>
                <a:spLocks noGrp="1"/>
              </p:cNvSpPr>
              <p:nvPr>
                <p:ph type="title"/>
              </p:nvPr>
            </p:nvSpPr>
            <p:spPr>
              <a:xfrm>
                <a:off x="-77273" y="533449"/>
                <a:ext cx="4569413" cy="624791"/>
              </a:xfrm>
            </p:spPr>
            <p:txBody>
              <a:bodyPr/>
              <a:lstStyle/>
              <a:p>
                <a:pPr algn="r"/>
                <a:r>
                  <a:rPr lang="en-SG" altLang="en-US" sz="3200" dirty="0"/>
                  <a:t> </a:t>
                </a:r>
                <a14:m>
                  <m:oMath xmlns:m="http://schemas.openxmlformats.org/officeDocument/2006/math">
                    <m:sSup>
                      <m:sSupPr>
                        <m:ctrlPr>
                          <a:rPr lang="en-US" altLang="en-SG" sz="3200" i="1">
                            <a:latin typeface="Cambria Math" panose="02040503050406030204" pitchFamily="18" charset="0"/>
                            <a:cs typeface="Cambria Math" panose="02040503050406030204" charset="0"/>
                          </a:rPr>
                        </m:ctrlPr>
                      </m:sSupPr>
                      <m:e>
                        <m:r>
                          <a:rPr lang="en-US" altLang="en-SG" sz="3200" i="1">
                            <a:latin typeface="Cambria Math" panose="02040503050406030204" charset="0"/>
                            <a:cs typeface="Cambria Math" panose="02040503050406030204" charset="0"/>
                          </a:rPr>
                          <m:t>𝑀</m:t>
                        </m:r>
                      </m:e>
                      <m:sup>
                        <m:r>
                          <a:rPr lang="en-US" altLang="en-SG" sz="3200" i="1">
                            <a:latin typeface="Cambria Math" panose="02040503050406030204" charset="0"/>
                            <a:ea typeface="MS Mincho" charset="0"/>
                            <a:cs typeface="Cambria Math" panose="02040503050406030204" charset="0"/>
                          </a:rPr>
                          <m:t>2</m:t>
                        </m:r>
                      </m:sup>
                    </m:sSup>
                  </m:oMath>
                </a14:m>
                <a:r>
                  <a:rPr lang="en-SG" altLang="en-US" sz="3200" dirty="0"/>
                  <a:t> parameter of laser</a:t>
                </a:r>
              </a:p>
            </p:txBody>
          </p:sp>
        </mc:Choice>
        <mc:Fallback xmlns="">
          <p:sp>
            <p:nvSpPr>
              <p:cNvPr id="8" name="Title 3">
                <a:extLst>
                  <a:ext uri="{FF2B5EF4-FFF2-40B4-BE49-F238E27FC236}">
                    <a16:creationId xmlns:a16="http://schemas.microsoft.com/office/drawing/2014/main" id="{F915E599-9C64-15B0-5EFD-ABBE2740FB5B}"/>
                  </a:ext>
                </a:extLst>
              </p:cNvPr>
              <p:cNvSpPr>
                <a:spLocks noGrp="1" noRot="1" noChangeAspect="1" noMove="1" noResize="1" noEditPoints="1" noAdjustHandles="1" noChangeArrowheads="1" noChangeShapeType="1" noTextEdit="1"/>
              </p:cNvSpPr>
              <p:nvPr>
                <p:ph type="title"/>
              </p:nvPr>
            </p:nvSpPr>
            <p:spPr>
              <a:xfrm>
                <a:off x="-77273" y="533449"/>
                <a:ext cx="4569413" cy="624791"/>
              </a:xfrm>
              <a:blipFill>
                <a:blip r:embed="rId4"/>
                <a:stretch>
                  <a:fillRect t="-11765" r="-3039" b="-2352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49A2105-E134-2DFE-67AC-CECF2DE302D1}"/>
              </a:ext>
            </a:extLst>
          </p:cNvPr>
          <p:cNvPicPr>
            <a:picLocks noChangeAspect="1"/>
          </p:cNvPicPr>
          <p:nvPr/>
        </p:nvPicPr>
        <p:blipFill>
          <a:blip r:embed="rId5">
            <a:extLst>
              <a:ext uri="{28A0092B-C50C-407E-A947-70E740481C1C}">
                <a14:useLocalDpi xmlns:a14="http://schemas.microsoft.com/office/drawing/2010/main" val="0"/>
              </a:ext>
            </a:extLst>
          </a:blip>
          <a:srcRect l="22366" r="31891"/>
          <a:stretch>
            <a:fillRect/>
          </a:stretch>
        </p:blipFill>
        <p:spPr>
          <a:xfrm rot="16200000">
            <a:off x="7228813" y="3000486"/>
            <a:ext cx="1487927" cy="2848959"/>
          </a:xfrm>
          <a:prstGeom prst="rect">
            <a:avLst/>
          </a:prstGeom>
        </p:spPr>
      </p:pic>
      <p:cxnSp>
        <p:nvCxnSpPr>
          <p:cNvPr id="10" name="Straight Connector 9">
            <a:extLst>
              <a:ext uri="{FF2B5EF4-FFF2-40B4-BE49-F238E27FC236}">
                <a16:creationId xmlns:a16="http://schemas.microsoft.com/office/drawing/2014/main" id="{764A2FFE-07FB-B017-C31D-C98E6D1E93E4}"/>
              </a:ext>
            </a:extLst>
          </p:cNvPr>
          <p:cNvCxnSpPr>
            <a:cxnSpLocks/>
          </p:cNvCxnSpPr>
          <p:nvPr/>
        </p:nvCxnSpPr>
        <p:spPr>
          <a:xfrm flipH="1">
            <a:off x="7756985" y="741985"/>
            <a:ext cx="1032601" cy="3091762"/>
          </a:xfrm>
          <a:prstGeom prst="line">
            <a:avLst/>
          </a:prstGeom>
          <a:ln w="28575">
            <a:solidFill>
              <a:srgbClr val="0070C0"/>
            </a:solidFill>
            <a:prstDash val="sysDot"/>
          </a:ln>
        </p:spPr>
        <p:style>
          <a:lnRef idx="2">
            <a:schemeClr val="accent1"/>
          </a:lnRef>
          <a:fillRef idx="0">
            <a:srgbClr val="FFFFFF"/>
          </a:fillRef>
          <a:effectRef idx="0">
            <a:srgbClr val="FFFFFF"/>
          </a:effectRef>
          <a:fontRef idx="minor">
            <a:schemeClr val="tx1"/>
          </a:fontRef>
        </p:style>
      </p:cxnSp>
      <p:cxnSp>
        <p:nvCxnSpPr>
          <p:cNvPr id="14" name="Straight Connector 13">
            <a:extLst>
              <a:ext uri="{FF2B5EF4-FFF2-40B4-BE49-F238E27FC236}">
                <a16:creationId xmlns:a16="http://schemas.microsoft.com/office/drawing/2014/main" id="{6325A58E-AB7C-CC6D-F66A-35ECF10DA60B}"/>
              </a:ext>
            </a:extLst>
          </p:cNvPr>
          <p:cNvCxnSpPr>
            <a:cxnSpLocks/>
          </p:cNvCxnSpPr>
          <p:nvPr/>
        </p:nvCxnSpPr>
        <p:spPr>
          <a:xfrm flipH="1">
            <a:off x="7756985" y="533449"/>
            <a:ext cx="516300" cy="3300298"/>
          </a:xfrm>
          <a:prstGeom prst="line">
            <a:avLst/>
          </a:prstGeom>
          <a:ln w="28575">
            <a:solidFill>
              <a:srgbClr val="FF0000"/>
            </a:solidFill>
            <a:prstDash val="sysDot"/>
          </a:ln>
        </p:spPr>
        <p:style>
          <a:lnRef idx="2">
            <a:schemeClr val="accent1"/>
          </a:lnRef>
          <a:fillRef idx="0">
            <a:srgbClr val="FFFFFF"/>
          </a:fillRef>
          <a:effectRef idx="0">
            <a:srgbClr val="FFFFFF"/>
          </a:effectRef>
          <a:fontRef idx="minor">
            <a:schemeClr val="tx1"/>
          </a:fontRef>
        </p:style>
      </p:cxnSp>
      <p:cxnSp>
        <p:nvCxnSpPr>
          <p:cNvPr id="17" name="Straight Connector 16">
            <a:extLst>
              <a:ext uri="{FF2B5EF4-FFF2-40B4-BE49-F238E27FC236}">
                <a16:creationId xmlns:a16="http://schemas.microsoft.com/office/drawing/2014/main" id="{E5456ECB-A293-1BED-BCC9-7258193F9076}"/>
              </a:ext>
            </a:extLst>
          </p:cNvPr>
          <p:cNvCxnSpPr>
            <a:cxnSpLocks/>
          </p:cNvCxnSpPr>
          <p:nvPr/>
        </p:nvCxnSpPr>
        <p:spPr>
          <a:xfrm>
            <a:off x="7105344" y="533449"/>
            <a:ext cx="651641" cy="3352726"/>
          </a:xfrm>
          <a:prstGeom prst="line">
            <a:avLst/>
          </a:prstGeom>
          <a:ln w="28575">
            <a:solidFill>
              <a:srgbClr val="FF0000"/>
            </a:solidFill>
            <a:prstDash val="sysDot"/>
          </a:ln>
        </p:spPr>
        <p:style>
          <a:lnRef idx="2">
            <a:schemeClr val="accent1"/>
          </a:lnRef>
          <a:fillRef idx="0">
            <a:srgbClr val="FFFFFF"/>
          </a:fillRef>
          <a:effectRef idx="0">
            <a:srgbClr val="FFFFFF"/>
          </a:effectRef>
          <a:fontRef idx="minor">
            <a:schemeClr val="tx1"/>
          </a:fontRef>
        </p:style>
      </p:cxnSp>
      <p:cxnSp>
        <p:nvCxnSpPr>
          <p:cNvPr id="22" name="Straight Connector 21">
            <a:extLst>
              <a:ext uri="{FF2B5EF4-FFF2-40B4-BE49-F238E27FC236}">
                <a16:creationId xmlns:a16="http://schemas.microsoft.com/office/drawing/2014/main" id="{2FD30E3D-197C-F1EE-5A2D-B1A9CABD0569}"/>
              </a:ext>
            </a:extLst>
          </p:cNvPr>
          <p:cNvCxnSpPr>
            <a:cxnSpLocks/>
          </p:cNvCxnSpPr>
          <p:nvPr/>
        </p:nvCxnSpPr>
        <p:spPr>
          <a:xfrm>
            <a:off x="6548297" y="741985"/>
            <a:ext cx="1208688" cy="3091762"/>
          </a:xfrm>
          <a:prstGeom prst="line">
            <a:avLst/>
          </a:prstGeom>
          <a:ln w="28575">
            <a:solidFill>
              <a:srgbClr val="0070C0"/>
            </a:solidFill>
            <a:prstDash val="sysDot"/>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26" name="Text Box 17">
                <a:extLst>
                  <a:ext uri="{FF2B5EF4-FFF2-40B4-BE49-F238E27FC236}">
                    <a16:creationId xmlns:a16="http://schemas.microsoft.com/office/drawing/2014/main" id="{F388E58D-E453-F311-2C88-597DB703F360}"/>
                  </a:ext>
                </a:extLst>
              </p:cNvPr>
              <p:cNvSpPr txBox="1"/>
              <p:nvPr/>
            </p:nvSpPr>
            <p:spPr>
              <a:xfrm>
                <a:off x="7380741" y="1332692"/>
                <a:ext cx="634394"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sz="2400" b="0" i="1" dirty="0" smtClean="0">
                          <a:solidFill>
                            <a:srgbClr val="FF0000"/>
                          </a:solidFill>
                          <a:latin typeface="NEWCOMPUTERMODERN10-BOOK" pitchFamily="2" charset="77"/>
                          <a:cs typeface="Cambria Math" panose="02040503050406030204" charset="0"/>
                        </a:rPr>
                        <m:t>2</m:t>
                      </m:r>
                      <m:r>
                        <a:rPr lang="en-US" sz="2400" b="0" i="1" dirty="0" smtClean="0">
                          <a:solidFill>
                            <a:srgbClr val="FF0000"/>
                          </a:solidFill>
                          <a:latin typeface="NEWCOMPUTERMODERN10-BOOK" pitchFamily="2" charset="77"/>
                          <a:ea typeface="MS Mincho" charset="0"/>
                          <a:cs typeface="Cambria Math" panose="02040503050406030204" charset="0"/>
                        </a:rPr>
                        <m:t>𝜃</m:t>
                      </m:r>
                    </m:oMath>
                  </m:oMathPara>
                </a14:m>
                <a:endParaRPr lang="en-US" sz="2400" i="1" dirty="0">
                  <a:solidFill>
                    <a:srgbClr val="FF0000"/>
                  </a:solidFill>
                  <a:latin typeface="NEWCOMPUTERMODERN10-BOOK" pitchFamily="2" charset="77"/>
                  <a:ea typeface="MS Mincho" charset="0"/>
                  <a:cs typeface="Cambria Math" panose="02040503050406030204" charset="0"/>
                </a:endParaRPr>
              </a:p>
            </p:txBody>
          </p:sp>
        </mc:Choice>
        <mc:Fallback xmlns="">
          <p:sp>
            <p:nvSpPr>
              <p:cNvPr id="26" name="Text Box 17">
                <a:extLst>
                  <a:ext uri="{FF2B5EF4-FFF2-40B4-BE49-F238E27FC236}">
                    <a16:creationId xmlns:a16="http://schemas.microsoft.com/office/drawing/2014/main" id="{F388E58D-E453-F311-2C88-597DB703F360}"/>
                  </a:ext>
                </a:extLst>
              </p:cNvPr>
              <p:cNvSpPr txBox="1">
                <a:spLocks noRot="1" noChangeAspect="1" noMove="1" noResize="1" noEditPoints="1" noAdjustHandles="1" noChangeArrowheads="1" noChangeShapeType="1" noTextEdit="1"/>
              </p:cNvSpPr>
              <p:nvPr/>
            </p:nvSpPr>
            <p:spPr>
              <a:xfrm>
                <a:off x="7380741" y="1332692"/>
                <a:ext cx="634394" cy="4603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 Box 19">
                <a:extLst>
                  <a:ext uri="{FF2B5EF4-FFF2-40B4-BE49-F238E27FC236}">
                    <a16:creationId xmlns:a16="http://schemas.microsoft.com/office/drawing/2014/main" id="{045496ED-8EF4-54A4-F790-21629B9C49BB}"/>
                  </a:ext>
                </a:extLst>
              </p:cNvPr>
              <p:cNvSpPr txBox="1"/>
              <p:nvPr/>
            </p:nvSpPr>
            <p:spPr>
              <a:xfrm>
                <a:off x="7420212" y="2267345"/>
                <a:ext cx="673545"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sz="2400" b="0" i="1" dirty="0" smtClean="0">
                          <a:solidFill>
                            <a:srgbClr val="0070C0"/>
                          </a:solidFill>
                          <a:latin typeface="NEWCOMPUTERMODERN10-BOOK" pitchFamily="2" charset="77"/>
                          <a:cs typeface="Cambria Math" panose="02040503050406030204" charset="0"/>
                        </a:rPr>
                        <m:t>2</m:t>
                      </m:r>
                      <m:r>
                        <a:rPr lang="en-US" sz="2400" b="0" i="1" dirty="0" smtClean="0">
                          <a:solidFill>
                            <a:srgbClr val="0070C0"/>
                          </a:solidFill>
                          <a:latin typeface="NEWCOMPUTERMODERN10-BOOK" pitchFamily="2" charset="77"/>
                          <a:cs typeface="Cambria Math" panose="02040503050406030204" charset="0"/>
                        </a:rPr>
                        <m:t>𝛩</m:t>
                      </m:r>
                    </m:oMath>
                  </m:oMathPara>
                </a14:m>
                <a:endParaRPr lang="en-US" sz="2400" i="1" dirty="0">
                  <a:solidFill>
                    <a:srgbClr val="0070C0"/>
                  </a:solidFill>
                  <a:latin typeface="NEWCOMPUTERMODERN10-BOOK" pitchFamily="2" charset="77"/>
                  <a:ea typeface="MS Mincho" charset="0"/>
                  <a:cs typeface="Cambria Math" panose="02040503050406030204" charset="0"/>
                </a:endParaRPr>
              </a:p>
            </p:txBody>
          </p:sp>
        </mc:Choice>
        <mc:Fallback xmlns="">
          <p:sp>
            <p:nvSpPr>
              <p:cNvPr id="27" name="Text Box 19">
                <a:extLst>
                  <a:ext uri="{FF2B5EF4-FFF2-40B4-BE49-F238E27FC236}">
                    <a16:creationId xmlns:a16="http://schemas.microsoft.com/office/drawing/2014/main" id="{045496ED-8EF4-54A4-F790-21629B9C49BB}"/>
                  </a:ext>
                </a:extLst>
              </p:cNvPr>
              <p:cNvSpPr txBox="1">
                <a:spLocks noRot="1" noChangeAspect="1" noMove="1" noResize="1" noEditPoints="1" noAdjustHandles="1" noChangeArrowheads="1" noChangeShapeType="1" noTextEdit="1"/>
              </p:cNvSpPr>
              <p:nvPr/>
            </p:nvSpPr>
            <p:spPr>
              <a:xfrm>
                <a:off x="7420212" y="2267345"/>
                <a:ext cx="673545" cy="460375"/>
              </a:xfrm>
              <a:prstGeom prst="rect">
                <a:avLst/>
              </a:prstGeom>
              <a:blipFill>
                <a:blip r:embed="rId7"/>
                <a:stretch>
                  <a:fillRect/>
                </a:stretch>
              </a:blipFill>
            </p:spPr>
            <p:txBody>
              <a:bodyPr/>
              <a:lstStyle/>
              <a:p>
                <a:r>
                  <a:rPr lang="en-US">
                    <a:noFill/>
                  </a:rPr>
                  <a:t> </a:t>
                </a:r>
              </a:p>
            </p:txBody>
          </p:sp>
        </mc:Fallback>
      </mc:AlternateContent>
      <p:sp>
        <p:nvSpPr>
          <p:cNvPr id="28" name="Arc 27">
            <a:extLst>
              <a:ext uri="{FF2B5EF4-FFF2-40B4-BE49-F238E27FC236}">
                <a16:creationId xmlns:a16="http://schemas.microsoft.com/office/drawing/2014/main" id="{D0E5D1F1-FF45-D6C8-3025-F6E96440088C}"/>
              </a:ext>
            </a:extLst>
          </p:cNvPr>
          <p:cNvSpPr/>
          <p:nvPr/>
        </p:nvSpPr>
        <p:spPr>
          <a:xfrm rot="18686485">
            <a:off x="7303978" y="2742674"/>
            <a:ext cx="912078" cy="925195"/>
          </a:xfrm>
          <a:prstGeom prst="arc">
            <a:avLst/>
          </a:prstGeom>
          <a:ln w="28575">
            <a:solidFill>
              <a:srgbClr val="0070C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latin typeface="NEWCOMPUTERMODERN10-BOOK" pitchFamily="2" charset="77"/>
            </a:endParaRPr>
          </a:p>
        </p:txBody>
      </p:sp>
      <p:sp>
        <p:nvSpPr>
          <p:cNvPr id="29" name="Arc 28">
            <a:extLst>
              <a:ext uri="{FF2B5EF4-FFF2-40B4-BE49-F238E27FC236}">
                <a16:creationId xmlns:a16="http://schemas.microsoft.com/office/drawing/2014/main" id="{E16B196F-8EFE-04BB-DF64-4B1C6136BB08}"/>
              </a:ext>
            </a:extLst>
          </p:cNvPr>
          <p:cNvSpPr/>
          <p:nvPr/>
        </p:nvSpPr>
        <p:spPr>
          <a:xfrm rot="19676089">
            <a:off x="7143681" y="1788712"/>
            <a:ext cx="1108512" cy="1153330"/>
          </a:xfrm>
          <a:prstGeom prst="arc">
            <a:avLst>
              <a:gd name="adj1" fmla="val 16200000"/>
              <a:gd name="adj2" fmla="val 20213047"/>
            </a:avLst>
          </a:prstGeom>
          <a:ln w="28575">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latin typeface="NEWCOMPUTERMODERN10-BOOK" pitchFamily="2" charset="77"/>
            </a:endParaRPr>
          </a:p>
        </p:txBody>
      </p:sp>
      <p:sp>
        <p:nvSpPr>
          <p:cNvPr id="31" name="Text Box 2">
            <a:extLst>
              <a:ext uri="{FF2B5EF4-FFF2-40B4-BE49-F238E27FC236}">
                <a16:creationId xmlns:a16="http://schemas.microsoft.com/office/drawing/2014/main" id="{B4E924BA-0E95-46BE-D77C-7B3D5CC3F510}"/>
              </a:ext>
            </a:extLst>
          </p:cNvPr>
          <p:cNvSpPr txBox="1"/>
          <p:nvPr/>
        </p:nvSpPr>
        <p:spPr>
          <a:xfrm>
            <a:off x="7979440" y="3566441"/>
            <a:ext cx="1124198" cy="307777"/>
          </a:xfrm>
          <a:prstGeom prst="rect">
            <a:avLst/>
          </a:prstGeom>
          <a:noFill/>
        </p:spPr>
        <p:txBody>
          <a:bodyPr wrap="square" rtlCol="0">
            <a:spAutoFit/>
          </a:bodyPr>
          <a:lstStyle/>
          <a:p>
            <a:pPr algn="l"/>
            <a:r>
              <a:rPr lang="en-US" sz="1400" dirty="0">
                <a:latin typeface="NEWCOMPUTERMODERN10-BOOK" pitchFamily="2" charset="77"/>
                <a:cs typeface="+mn-lt"/>
                <a:sym typeface="+mn-ea"/>
              </a:rPr>
              <a:t>λ</a:t>
            </a:r>
            <a:r>
              <a:rPr lang="en-SG" altLang="en-US" sz="1400" dirty="0">
                <a:latin typeface="NEWCOMPUTERMODERN10-BOOK" pitchFamily="2" charset="77"/>
                <a:cs typeface="+mn-lt"/>
                <a:sym typeface="+mn-ea"/>
              </a:rPr>
              <a:t>=632.8 nm</a:t>
            </a:r>
          </a:p>
        </p:txBody>
      </p:sp>
      <p:sp>
        <p:nvSpPr>
          <p:cNvPr id="32" name="Text Box 4">
            <a:extLst>
              <a:ext uri="{FF2B5EF4-FFF2-40B4-BE49-F238E27FC236}">
                <a16:creationId xmlns:a16="http://schemas.microsoft.com/office/drawing/2014/main" id="{57286A47-5B58-0430-B5BE-F8B3968F79FC}"/>
              </a:ext>
            </a:extLst>
          </p:cNvPr>
          <p:cNvSpPr txBox="1"/>
          <p:nvPr/>
        </p:nvSpPr>
        <p:spPr>
          <a:xfrm>
            <a:off x="4863585" y="1726240"/>
            <a:ext cx="1943084" cy="830997"/>
          </a:xfrm>
          <a:prstGeom prst="rect">
            <a:avLst/>
          </a:prstGeom>
          <a:noFill/>
        </p:spPr>
        <p:txBody>
          <a:bodyPr wrap="square" rtlCol="0">
            <a:spAutoFit/>
          </a:bodyPr>
          <a:lstStyle/>
          <a:p>
            <a:pPr algn="l"/>
            <a:r>
              <a:rPr lang="en-SG" altLang="en-US" sz="1600" dirty="0">
                <a:latin typeface="NEWCOMPUTERMODERN10-BOOK" pitchFamily="2" charset="77"/>
                <a:cs typeface="Segoe UI Semilight" panose="020B0402040204020203" pitchFamily="34" charset="0"/>
              </a:rPr>
              <a:t>In reality, lasers are not perfect Gaussian beams....</a:t>
            </a:r>
          </a:p>
        </p:txBody>
      </p:sp>
      <mc:AlternateContent xmlns:mc="http://schemas.openxmlformats.org/markup-compatibility/2006" xmlns:a14="http://schemas.microsoft.com/office/drawing/2010/main">
        <mc:Choice Requires="a14">
          <p:sp>
            <p:nvSpPr>
              <p:cNvPr id="33" name="Text Box 25">
                <a:extLst>
                  <a:ext uri="{FF2B5EF4-FFF2-40B4-BE49-F238E27FC236}">
                    <a16:creationId xmlns:a16="http://schemas.microsoft.com/office/drawing/2014/main" id="{3021243F-AA05-22CD-F2C9-ACC41D2D1C9E}"/>
                  </a:ext>
                </a:extLst>
              </p:cNvPr>
              <p:cNvSpPr txBox="1"/>
              <p:nvPr/>
            </p:nvSpPr>
            <p:spPr>
              <a:xfrm>
                <a:off x="4894439" y="3039757"/>
                <a:ext cx="2310882" cy="901722"/>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en-SG" sz="2800" i="1">
                              <a:latin typeface="Cambria Math" panose="02040503050406030204" pitchFamily="18" charset="0"/>
                              <a:cs typeface="Cambria Math" panose="02040503050406030204" charset="0"/>
                            </a:rPr>
                          </m:ctrlPr>
                        </m:sSupPr>
                        <m:e>
                          <m:r>
                            <m:rPr>
                              <m:sty m:val="p"/>
                            </m:rPr>
                            <a:rPr lang="en-US" altLang="en-SG" sz="2800" i="0" smtClean="0">
                              <a:latin typeface="NEWCOMPUTERMODERN10-BOOK" pitchFamily="2" charset="77"/>
                              <a:cs typeface="Cambria Math" panose="02040503050406030204" charset="0"/>
                            </a:rPr>
                            <m:t>M</m:t>
                          </m:r>
                        </m:e>
                        <m:sup>
                          <m:r>
                            <a:rPr lang="en-US" altLang="en-SG" sz="2800" b="0" i="0" smtClean="0">
                              <a:latin typeface="Cambria Math" panose="02040503050406030204" pitchFamily="18" charset="0"/>
                              <a:cs typeface="Cambria Math" panose="02040503050406030204" charset="0"/>
                            </a:rPr>
                            <m:t>2</m:t>
                          </m:r>
                        </m:sup>
                      </m:sSup>
                      <m:r>
                        <a:rPr lang="en-US" altLang="en-SG" sz="2800" i="0" smtClean="0">
                          <a:latin typeface="NEWCOMPUTERMODERN10-BOOK" pitchFamily="2" charset="77"/>
                          <a:ea typeface="MS Mincho" charset="0"/>
                          <a:cs typeface="Cambria Math" panose="02040503050406030204" charset="0"/>
                        </a:rPr>
                        <m:t>=</m:t>
                      </m:r>
                      <m:f>
                        <m:fPr>
                          <m:ctrlPr>
                            <a:rPr lang="en-US" altLang="en-SG" sz="2800" i="1">
                              <a:latin typeface="Cambria Math" panose="02040503050406030204" pitchFamily="18" charset="0"/>
                              <a:ea typeface="MS Mincho" charset="0"/>
                              <a:cs typeface="Cambria Math" panose="02040503050406030204" charset="0"/>
                            </a:rPr>
                          </m:ctrlPr>
                        </m:fPr>
                        <m:num>
                          <m:r>
                            <a:rPr lang="en-US" sz="2800" b="1" i="0" dirty="0" smtClean="0">
                              <a:solidFill>
                                <a:srgbClr val="0070C0"/>
                              </a:solidFill>
                              <a:latin typeface="NEWCOMPUTERMODERN10-BOOK" pitchFamily="2" charset="77"/>
                              <a:cs typeface="Cambria Math" panose="02040503050406030204" charset="0"/>
                            </a:rPr>
                            <m:t>𝚯</m:t>
                          </m:r>
                        </m:num>
                        <m:den>
                          <m:r>
                            <a:rPr lang="en-US" sz="2800" b="1" i="0" dirty="0" smtClean="0">
                              <a:solidFill>
                                <a:srgbClr val="FF0000"/>
                              </a:solidFill>
                              <a:latin typeface="NEWCOMPUTERMODERN10-BOOK" pitchFamily="2" charset="77"/>
                              <a:ea typeface="MS Mincho" charset="0"/>
                              <a:cs typeface="Cambria Math" panose="02040503050406030204" charset="0"/>
                            </a:rPr>
                            <m:t>𝛉</m:t>
                          </m:r>
                        </m:den>
                      </m:f>
                      <m:r>
                        <a:rPr lang="en-US" altLang="en-SG" sz="2800" i="0" smtClean="0">
                          <a:latin typeface="NEWCOMPUTERMODERN10-BOOK" pitchFamily="2" charset="77"/>
                          <a:ea typeface="MS Mincho" charset="0"/>
                          <a:cs typeface="Cambria Math" panose="02040503050406030204" charset="0"/>
                        </a:rPr>
                        <m:t>&gt;1</m:t>
                      </m:r>
                    </m:oMath>
                  </m:oMathPara>
                </a14:m>
                <a:endParaRPr lang="en-US" altLang="en-SG" sz="2800" dirty="0">
                  <a:latin typeface="NEWCOMPUTERMODERN10-BOOK" pitchFamily="2" charset="77"/>
                  <a:ea typeface="MS Mincho" charset="0"/>
                  <a:cs typeface="Cambria Math" panose="02040503050406030204" charset="0"/>
                </a:endParaRPr>
              </a:p>
            </p:txBody>
          </p:sp>
        </mc:Choice>
        <mc:Fallback xmlns="">
          <p:sp>
            <p:nvSpPr>
              <p:cNvPr id="33" name="Text Box 25">
                <a:extLst>
                  <a:ext uri="{FF2B5EF4-FFF2-40B4-BE49-F238E27FC236}">
                    <a16:creationId xmlns:a16="http://schemas.microsoft.com/office/drawing/2014/main" id="{3021243F-AA05-22CD-F2C9-ACC41D2D1C9E}"/>
                  </a:ext>
                </a:extLst>
              </p:cNvPr>
              <p:cNvSpPr txBox="1">
                <a:spLocks noRot="1" noChangeAspect="1" noMove="1" noResize="1" noEditPoints="1" noAdjustHandles="1" noChangeArrowheads="1" noChangeShapeType="1" noTextEdit="1"/>
              </p:cNvSpPr>
              <p:nvPr/>
            </p:nvSpPr>
            <p:spPr>
              <a:xfrm>
                <a:off x="4894439" y="3039757"/>
                <a:ext cx="2310882" cy="901722"/>
              </a:xfrm>
              <a:prstGeom prst="rect">
                <a:avLst/>
              </a:prstGeom>
              <a:blipFill>
                <a:blip r:embed="rId8"/>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3" name="Table 42">
                <a:extLst>
                  <a:ext uri="{FF2B5EF4-FFF2-40B4-BE49-F238E27FC236}">
                    <a16:creationId xmlns:a16="http://schemas.microsoft.com/office/drawing/2014/main" id="{BE193CD6-56B9-BCD0-BC11-27B6328CEDB4}"/>
                  </a:ext>
                </a:extLst>
              </p:cNvPr>
              <p:cNvGraphicFramePr>
                <a:graphicFrameLocks noGrp="1"/>
              </p:cNvGraphicFramePr>
              <p:nvPr>
                <p:extLst>
                  <p:ext uri="{D42A27DB-BD31-4B8C-83A1-F6EECF244321}">
                    <p14:modId xmlns:p14="http://schemas.microsoft.com/office/powerpoint/2010/main" val="484645918"/>
                  </p:ext>
                </p:extLst>
              </p:nvPr>
            </p:nvGraphicFramePr>
            <p:xfrm>
              <a:off x="1451803" y="5617506"/>
              <a:ext cx="6821482" cy="335280"/>
            </p:xfrm>
            <a:graphic>
              <a:graphicData uri="http://schemas.openxmlformats.org/drawingml/2006/table">
                <a:tbl>
                  <a:tblPr firstRow="1" bandRow="1">
                    <a:tableStyleId>{073A0DAA-6AF3-43AB-8588-CEC1D06C72B9}</a:tableStyleId>
                  </a:tblPr>
                  <a:tblGrid>
                    <a:gridCol w="1368217">
                      <a:extLst>
                        <a:ext uri="{9D8B030D-6E8A-4147-A177-3AD203B41FA5}">
                          <a16:colId xmlns:a16="http://schemas.microsoft.com/office/drawing/2014/main" val="3153741750"/>
                        </a:ext>
                      </a:extLst>
                    </a:gridCol>
                    <a:gridCol w="2943745">
                      <a:extLst>
                        <a:ext uri="{9D8B030D-6E8A-4147-A177-3AD203B41FA5}">
                          <a16:colId xmlns:a16="http://schemas.microsoft.com/office/drawing/2014/main" val="279598337"/>
                        </a:ext>
                      </a:extLst>
                    </a:gridCol>
                    <a:gridCol w="2509520">
                      <a:extLst>
                        <a:ext uri="{9D8B030D-6E8A-4147-A177-3AD203B41FA5}">
                          <a16:colId xmlns:a16="http://schemas.microsoft.com/office/drawing/2014/main" val="3192461817"/>
                        </a:ext>
                      </a:extLst>
                    </a:gridCol>
                  </a:tblGrid>
                  <a:tr h="159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ltLang="en-US" sz="1600" b="1" i="0" dirty="0">
                              <a:solidFill>
                                <a:schemeClr val="tx1"/>
                              </a:solidFill>
                              <a:latin typeface="NewComputerModern10" pitchFamily="2" charset="77"/>
                            </a:rPr>
                            <a:t>Legends</a:t>
                          </a:r>
                          <a:endParaRPr lang="en-US" sz="1600" b="1" i="0" dirty="0">
                            <a:solidFill>
                              <a:schemeClr val="tx1"/>
                            </a:solidFill>
                            <a:latin typeface="NewComputerModern10"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ltLang="en-US" sz="1600" b="0" i="0" dirty="0">
                              <a:solidFill>
                                <a:srgbClr val="0070C0"/>
                              </a:solidFill>
                              <a:latin typeface="NewComputerModern10" pitchFamily="2" charset="77"/>
                            </a:rPr>
                            <a:t>2</a:t>
                          </a:r>
                          <a14:m>
                            <m:oMath xmlns:m="http://schemas.openxmlformats.org/officeDocument/2006/math">
                              <m:r>
                                <a:rPr lang="en-US" sz="1600" b="0" i="1" dirty="0" smtClean="0">
                                  <a:solidFill>
                                    <a:srgbClr val="0070C0"/>
                                  </a:solidFill>
                                  <a:latin typeface="NewComputerModern10" pitchFamily="2" charset="77"/>
                                </a:rPr>
                                <m:t>𝛩</m:t>
                              </m:r>
                            </m:oMath>
                          </a14:m>
                          <a:r>
                            <a:rPr lang="en-SG" altLang="en-US" sz="1600" b="0" i="1" dirty="0">
                              <a:latin typeface="NewComputerModern10" pitchFamily="2" charset="77"/>
                              <a:sym typeface="+mn-ea"/>
                            </a:rPr>
                            <a:t> </a:t>
                          </a:r>
                          <a:r>
                            <a:rPr lang="en-SG" altLang="en-US" sz="1600" b="0" i="1" dirty="0">
                              <a:solidFill>
                                <a:schemeClr val="tx1"/>
                              </a:solidFill>
                              <a:latin typeface="NewComputerModern10" pitchFamily="2" charset="77"/>
                              <a:sym typeface="+mn-ea"/>
                            </a:rPr>
                            <a:t>: Actual Angular Spread</a:t>
                          </a:r>
                          <a:endParaRPr lang="en-SG" altLang="en-US" sz="1600" b="0" i="1" dirty="0">
                            <a:solidFill>
                              <a:schemeClr val="tx1"/>
                            </a:solidFill>
                            <a:latin typeface="NewComputerModern10"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ltLang="en-US" sz="1600" b="0" i="0" dirty="0">
                              <a:solidFill>
                                <a:srgbClr val="FF0000"/>
                              </a:solidFill>
                              <a:latin typeface="NEWCOMPUTERMODERN10-BOOK" pitchFamily="2" charset="77"/>
                              <a:ea typeface="MS Mincho" charset="0"/>
                              <a:cs typeface="Cambria Math" panose="02040503050406030204" charset="0"/>
                            </a:rPr>
                            <a:t>2</a:t>
                          </a:r>
                          <a14:m>
                            <m:oMath xmlns:m="http://schemas.openxmlformats.org/officeDocument/2006/math">
                              <m:r>
                                <a:rPr lang="en-US" sz="1600" b="0" i="1" dirty="0" smtClean="0">
                                  <a:solidFill>
                                    <a:srgbClr val="FF0000"/>
                                  </a:solidFill>
                                  <a:latin typeface="NEWCOMPUTERMODERN10-BOOK" pitchFamily="2" charset="77"/>
                                  <a:ea typeface="MS Mincho" charset="0"/>
                                  <a:cs typeface="Cambria Math" panose="02040503050406030204" charset="0"/>
                                </a:rPr>
                                <m:t>𝜃</m:t>
                              </m:r>
                              <m:r>
                                <a:rPr lang="en-US" sz="1600" b="0" i="1" dirty="0" smtClean="0">
                                  <a:solidFill>
                                    <a:schemeClr val="tx1"/>
                                  </a:solidFill>
                                  <a:latin typeface="NEWCOMPUTERMODERN10-BOOK" pitchFamily="2" charset="77"/>
                                  <a:ea typeface="MS Mincho" charset="0"/>
                                  <a:cs typeface="Cambria Math" panose="02040503050406030204" charset="0"/>
                                </a:rPr>
                                <m:t> </m:t>
                              </m:r>
                            </m:oMath>
                          </a14:m>
                          <a:r>
                            <a:rPr lang="en-SG" altLang="en-US" sz="1600" b="0" i="1" dirty="0">
                              <a:solidFill>
                                <a:schemeClr val="tx1"/>
                              </a:solidFill>
                              <a:latin typeface="NEWCOMPUTERMODERN10-BOOK" pitchFamily="2" charset="77"/>
                              <a:cs typeface="Cambria Math" panose="02040503050406030204" charset="0"/>
                              <a:sym typeface="+mn-ea"/>
                            </a:rPr>
                            <a:t>:</a:t>
                          </a:r>
                          <a:r>
                            <a:rPr lang="en-SG" altLang="en-US" sz="1600" b="0" i="1" dirty="0">
                              <a:solidFill>
                                <a:schemeClr val="tx1"/>
                              </a:solidFill>
                              <a:latin typeface="NEWCOMPUTERMODERN10-BOOK" pitchFamily="2" charset="77"/>
                              <a:cs typeface="Segoe UI Semilight" panose="020B0402040204020203" pitchFamily="34" charset="0"/>
                              <a:sym typeface="+mn-ea"/>
                            </a:rPr>
                            <a:t> </a:t>
                          </a:r>
                          <a:r>
                            <a:rPr lang="en-SG" altLang="en-US" sz="1600" b="0" i="1" dirty="0">
                              <a:solidFill>
                                <a:schemeClr val="tx1"/>
                              </a:solidFill>
                              <a:latin typeface="NEWCOMPUTERMODERN10-BOOK" pitchFamily="2" charset="77"/>
                              <a:cs typeface="Segoe UI Semibold" panose="020B0702040204020203" pitchFamily="34" charset="0"/>
                              <a:sym typeface="+mn-ea"/>
                            </a:rPr>
                            <a:t>Predicted Divergence</a:t>
                          </a:r>
                          <a:endParaRPr lang="en-US" sz="1600" b="0" i="1" dirty="0">
                            <a:solidFill>
                              <a:schemeClr val="tx1"/>
                            </a:solidFill>
                            <a:latin typeface="NEWCOMPUTERMODERN10-BOOK" pitchFamily="2" charset="77"/>
                            <a:cs typeface="Cambria Math" panose="0204050305040603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431726"/>
                      </a:ext>
                    </a:extLst>
                  </a:tr>
                </a:tbl>
              </a:graphicData>
            </a:graphic>
          </p:graphicFrame>
        </mc:Choice>
        <mc:Fallback xmlns="">
          <p:graphicFrame>
            <p:nvGraphicFramePr>
              <p:cNvPr id="43" name="Table 42">
                <a:extLst>
                  <a:ext uri="{FF2B5EF4-FFF2-40B4-BE49-F238E27FC236}">
                    <a16:creationId xmlns:a16="http://schemas.microsoft.com/office/drawing/2014/main" id="{BE193CD6-56B9-BCD0-BC11-27B6328CEDB4}"/>
                  </a:ext>
                </a:extLst>
              </p:cNvPr>
              <p:cNvGraphicFramePr>
                <a:graphicFrameLocks noGrp="1"/>
              </p:cNvGraphicFramePr>
              <p:nvPr>
                <p:extLst>
                  <p:ext uri="{D42A27DB-BD31-4B8C-83A1-F6EECF244321}">
                    <p14:modId xmlns:p14="http://schemas.microsoft.com/office/powerpoint/2010/main" val="484645918"/>
                  </p:ext>
                </p:extLst>
              </p:nvPr>
            </p:nvGraphicFramePr>
            <p:xfrm>
              <a:off x="1451803" y="5617506"/>
              <a:ext cx="6821482" cy="335280"/>
            </p:xfrm>
            <a:graphic>
              <a:graphicData uri="http://schemas.openxmlformats.org/drawingml/2006/table">
                <a:tbl>
                  <a:tblPr firstRow="1" bandRow="1">
                    <a:tableStyleId>{073A0DAA-6AF3-43AB-8588-CEC1D06C72B9}</a:tableStyleId>
                  </a:tblPr>
                  <a:tblGrid>
                    <a:gridCol w="1368217">
                      <a:extLst>
                        <a:ext uri="{9D8B030D-6E8A-4147-A177-3AD203B41FA5}">
                          <a16:colId xmlns:a16="http://schemas.microsoft.com/office/drawing/2014/main" val="3153741750"/>
                        </a:ext>
                      </a:extLst>
                    </a:gridCol>
                    <a:gridCol w="2943745">
                      <a:extLst>
                        <a:ext uri="{9D8B030D-6E8A-4147-A177-3AD203B41FA5}">
                          <a16:colId xmlns:a16="http://schemas.microsoft.com/office/drawing/2014/main" val="279598337"/>
                        </a:ext>
                      </a:extLst>
                    </a:gridCol>
                    <a:gridCol w="2509520">
                      <a:extLst>
                        <a:ext uri="{9D8B030D-6E8A-4147-A177-3AD203B41FA5}">
                          <a16:colId xmlns:a16="http://schemas.microsoft.com/office/drawing/2014/main" val="3192461817"/>
                        </a:ext>
                      </a:extLst>
                    </a:gridCol>
                  </a:tblGrid>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ltLang="en-US" sz="1600" b="1" i="0" dirty="0">
                              <a:solidFill>
                                <a:schemeClr val="tx1"/>
                              </a:solidFill>
                              <a:latin typeface="NewComputerModern10" pitchFamily="2" charset="77"/>
                            </a:rPr>
                            <a:t>Legends</a:t>
                          </a:r>
                          <a:endParaRPr lang="en-US" sz="1600" b="1" i="0" dirty="0">
                            <a:solidFill>
                              <a:schemeClr val="tx1"/>
                            </a:solidFill>
                            <a:latin typeface="NewComputerModern10"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6983" t="-14815" r="-85776" b="-2222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72222" t="-14815" r="-505" b="-22222"/>
                          </a:stretch>
                        </a:blipFill>
                      </a:tcPr>
                    </a:tc>
                    <a:extLst>
                      <a:ext uri="{0D108BD9-81ED-4DB2-BD59-A6C34878D82A}">
                        <a16:rowId xmlns:a16="http://schemas.microsoft.com/office/drawing/2014/main" val="3975431726"/>
                      </a:ext>
                    </a:extLst>
                  </a:tr>
                </a:tbl>
              </a:graphicData>
            </a:graphic>
          </p:graphicFrame>
        </mc:Fallback>
      </mc:AlternateContent>
    </p:spTree>
    <p:extLst>
      <p:ext uri="{BB962C8B-B14F-4D97-AF65-F5344CB8AC3E}">
        <p14:creationId xmlns:p14="http://schemas.microsoft.com/office/powerpoint/2010/main" val="15175963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5" y="610715"/>
            <a:ext cx="5080839" cy="826655"/>
          </a:xfrm>
        </p:spPr>
        <p:txBody>
          <a:bodyPr lIns="91440" tIns="45720" rIns="91440" bIns="45720" anchor="ctr"/>
          <a:lstStyle/>
          <a:p>
            <a:pPr algn="r"/>
            <a:r>
              <a:rPr lang="en-SG" altLang="en-US" sz="3200" dirty="0">
                <a:cs typeface="Segoe UI Light" panose="020B0502040204020203"/>
              </a:rPr>
              <a:t>Experimental Setup</a:t>
            </a:r>
          </a:p>
        </p:txBody>
      </p:sp>
      <p:sp>
        <p:nvSpPr>
          <p:cNvPr id="4" name="TextBox 3"/>
          <p:cNvSpPr txBox="1"/>
          <p:nvPr/>
        </p:nvSpPr>
        <p:spPr>
          <a:xfrm>
            <a:off x="628650" y="2181790"/>
            <a:ext cx="7886700" cy="369332"/>
          </a:xfrm>
          <a:prstGeom prst="rect">
            <a:avLst/>
          </a:prstGeom>
          <a:noFill/>
        </p:spPr>
        <p:txBody>
          <a:bodyPr wrap="square" lIns="91440" tIns="45720" rIns="91440" bIns="45720" rtlCol="0" anchor="t">
            <a:spAutoFit/>
          </a:bodyPr>
          <a:lstStyle/>
          <a:p>
            <a:endParaRPr lang="en-SG" i="1" dirty="0">
              <a:latin typeface="Segoe UI Semilight" panose="020B0402040204020203" pitchFamily="34" charset="0"/>
              <a:cs typeface="Segoe UI Semilight" panose="020B0402040204020203" pitchFamily="34" charset="0"/>
            </a:endParaRPr>
          </a:p>
        </p:txBody>
      </p:sp>
      <p:pic>
        <p:nvPicPr>
          <p:cNvPr id="3" name="Picture 2" descr="Experimental setup"/>
          <p:cNvPicPr>
            <a:picLocks noChangeAspect="1"/>
          </p:cNvPicPr>
          <p:nvPr/>
        </p:nvPicPr>
        <p:blipFill>
          <a:blip r:embed="rId3"/>
          <a:srcRect t="25519"/>
          <a:stretch>
            <a:fillRect/>
          </a:stretch>
        </p:blipFill>
        <p:spPr>
          <a:xfrm>
            <a:off x="311785" y="1762760"/>
            <a:ext cx="5591810" cy="4164965"/>
          </a:xfrm>
          <a:prstGeom prst="rect">
            <a:avLst/>
          </a:prstGeom>
          <a:ln w="28575">
            <a:solidFill>
              <a:schemeClr val="tx1"/>
            </a:solidFill>
          </a:ln>
        </p:spPr>
      </p:pic>
      <p:sp>
        <p:nvSpPr>
          <p:cNvPr id="5" name="Oval 4"/>
          <p:cNvSpPr/>
          <p:nvPr/>
        </p:nvSpPr>
        <p:spPr>
          <a:xfrm>
            <a:off x="4984115" y="2774315"/>
            <a:ext cx="360000" cy="360000"/>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SG" altLang="en-US" b="1">
                <a:latin typeface="NEWCOMPUTERMODERN10-BOOK" pitchFamily="2" charset="77"/>
                <a:cs typeface="Segoe UI Semibold" panose="020B0702040204020203" pitchFamily="34" charset="0"/>
              </a:rPr>
              <a:t>1</a:t>
            </a:r>
          </a:p>
        </p:txBody>
      </p:sp>
      <p:sp>
        <p:nvSpPr>
          <p:cNvPr id="8" name="Oval 7"/>
          <p:cNvSpPr/>
          <p:nvPr/>
        </p:nvSpPr>
        <p:spPr>
          <a:xfrm>
            <a:off x="3977005" y="3345815"/>
            <a:ext cx="360000" cy="360000"/>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SG" altLang="en-US" b="1" dirty="0">
                <a:latin typeface="Segoe UI Semibold" panose="020B0702040204020203" pitchFamily="34" charset="0"/>
                <a:cs typeface="Segoe UI Semibold" panose="020B0702040204020203" pitchFamily="34" charset="0"/>
              </a:rPr>
              <a:t>2</a:t>
            </a:r>
          </a:p>
        </p:txBody>
      </p:sp>
      <p:sp>
        <p:nvSpPr>
          <p:cNvPr id="9" name="Oval 8"/>
          <p:cNvSpPr/>
          <p:nvPr/>
        </p:nvSpPr>
        <p:spPr>
          <a:xfrm>
            <a:off x="2833370" y="2414270"/>
            <a:ext cx="360000" cy="360000"/>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SG" altLang="en-US" b="1">
                <a:latin typeface="Segoe UI Semibold" panose="020B0702040204020203" pitchFamily="34" charset="0"/>
                <a:cs typeface="Segoe UI Semibold" panose="020B0702040204020203" pitchFamily="34" charset="0"/>
              </a:rPr>
              <a:t>4</a:t>
            </a:r>
          </a:p>
        </p:txBody>
      </p:sp>
      <p:sp>
        <p:nvSpPr>
          <p:cNvPr id="10" name="Oval 9"/>
          <p:cNvSpPr/>
          <p:nvPr/>
        </p:nvSpPr>
        <p:spPr>
          <a:xfrm>
            <a:off x="1056640" y="2738755"/>
            <a:ext cx="360000" cy="360000"/>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SG" altLang="en-US" b="1" dirty="0">
                <a:latin typeface="Segoe UI Semibold" panose="020B0702040204020203" pitchFamily="34" charset="0"/>
                <a:cs typeface="Segoe UI Semibold" panose="020B0702040204020203" pitchFamily="34" charset="0"/>
              </a:rPr>
              <a:t>3</a:t>
            </a:r>
          </a:p>
        </p:txBody>
      </p:sp>
      <p:sp>
        <p:nvSpPr>
          <p:cNvPr id="11" name="Oval 10"/>
          <p:cNvSpPr/>
          <p:nvPr/>
        </p:nvSpPr>
        <p:spPr>
          <a:xfrm>
            <a:off x="2833370" y="5142865"/>
            <a:ext cx="360000" cy="360000"/>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SG" altLang="en-US" b="1">
                <a:latin typeface="Segoe UI Semibold" panose="020B0702040204020203" pitchFamily="34" charset="0"/>
                <a:cs typeface="Segoe UI Semibold" panose="020B0702040204020203" pitchFamily="34" charset="0"/>
              </a:rPr>
              <a:t>5</a:t>
            </a:r>
          </a:p>
        </p:txBody>
      </p:sp>
      <p:sp>
        <p:nvSpPr>
          <p:cNvPr id="27" name="Text Box 26"/>
          <p:cNvSpPr txBox="1"/>
          <p:nvPr/>
        </p:nvSpPr>
        <p:spPr>
          <a:xfrm>
            <a:off x="6527777" y="1552986"/>
            <a:ext cx="2304438" cy="2122632"/>
          </a:xfrm>
          <a:prstGeom prst="rect">
            <a:avLst/>
          </a:prstGeom>
          <a:noFill/>
        </p:spPr>
        <p:txBody>
          <a:bodyPr wrap="square" rtlCol="0" anchor="t">
            <a:spAutoFit/>
          </a:bodyPr>
          <a:lstStyle/>
          <a:p>
            <a:pPr algn="l">
              <a:lnSpc>
                <a:spcPct val="150000"/>
              </a:lnSpc>
            </a:pPr>
            <a:r>
              <a:rPr lang="en-SG" altLang="en-US" dirty="0">
                <a:latin typeface="NEWCOMPUTERMODERN10-BOOK" pitchFamily="2" charset="77"/>
                <a:cs typeface="Segoe UI Semibold" panose="020B0702040204020203" pitchFamily="34" charset="0"/>
                <a:sym typeface="+mn-ea"/>
              </a:rPr>
              <a:t>1 : Laser Source</a:t>
            </a:r>
          </a:p>
          <a:p>
            <a:pPr algn="l">
              <a:lnSpc>
                <a:spcPct val="150000"/>
              </a:lnSpc>
            </a:pPr>
            <a:r>
              <a:rPr lang="en-SG" altLang="en-US" dirty="0">
                <a:latin typeface="NEWCOMPUTERMODERN10-BOOK" pitchFamily="2" charset="77"/>
                <a:cs typeface="Segoe UI Semibold" panose="020B0702040204020203" pitchFamily="34" charset="0"/>
              </a:rPr>
              <a:t>2 : </a:t>
            </a:r>
            <a:r>
              <a:rPr lang="en-SG" altLang="en-US" dirty="0">
                <a:latin typeface="NEWCOMPUTERMODERN10-BOOK" pitchFamily="2" charset="77"/>
                <a:cs typeface="Segoe UI Semibold" panose="020B0702040204020203" pitchFamily="34" charset="0"/>
                <a:sym typeface="+mn-ea"/>
              </a:rPr>
              <a:t>Attenuator</a:t>
            </a:r>
            <a:endParaRPr lang="en-US" dirty="0">
              <a:latin typeface="NEWCOMPUTERMODERN10-BOOK" pitchFamily="2" charset="77"/>
              <a:cs typeface="Cambria Math" panose="02040503050406030204" charset="0"/>
            </a:endParaRPr>
          </a:p>
          <a:p>
            <a:pPr algn="l">
              <a:lnSpc>
                <a:spcPct val="150000"/>
              </a:lnSpc>
            </a:pPr>
            <a:r>
              <a:rPr lang="en-SG" altLang="en-US" dirty="0">
                <a:latin typeface="NEWCOMPUTERMODERN10-BOOK" pitchFamily="2" charset="77"/>
                <a:cs typeface="Segoe UI Semibold" panose="020B0702040204020203" pitchFamily="34" charset="0"/>
              </a:rPr>
              <a:t>3 : Detector</a:t>
            </a:r>
          </a:p>
          <a:p>
            <a:pPr algn="l">
              <a:lnSpc>
                <a:spcPct val="150000"/>
              </a:lnSpc>
            </a:pPr>
            <a:r>
              <a:rPr lang="en-SG" altLang="en-US" dirty="0">
                <a:latin typeface="NEWCOMPUTERMODERN10-BOOK" pitchFamily="2" charset="77"/>
                <a:cs typeface="Segoe UI Semibold" panose="020B0702040204020203" pitchFamily="34" charset="0"/>
              </a:rPr>
              <a:t>4 : Voltmeter</a:t>
            </a:r>
          </a:p>
          <a:p>
            <a:pPr algn="l">
              <a:lnSpc>
                <a:spcPct val="150000"/>
              </a:lnSpc>
            </a:pPr>
            <a:r>
              <a:rPr lang="en-SG" altLang="en-US" dirty="0">
                <a:latin typeface="NEWCOMPUTERMODERN10-BOOK" pitchFamily="2" charset="77"/>
                <a:cs typeface="Segoe UI Semibold" panose="020B0702040204020203" pitchFamily="34" charset="0"/>
              </a:rPr>
              <a:t>5 : Measuring Tape</a:t>
            </a:r>
          </a:p>
        </p:txBody>
      </p:sp>
      <p:sp>
        <p:nvSpPr>
          <p:cNvPr id="28" name="Text Box 27"/>
          <p:cNvSpPr txBox="1"/>
          <p:nvPr/>
        </p:nvSpPr>
        <p:spPr>
          <a:xfrm>
            <a:off x="6746875" y="1206018"/>
            <a:ext cx="1541780" cy="368300"/>
          </a:xfrm>
          <a:prstGeom prst="rect">
            <a:avLst/>
          </a:prstGeom>
          <a:noFill/>
        </p:spPr>
        <p:txBody>
          <a:bodyPr wrap="square" rtlCol="0">
            <a:spAutoFit/>
          </a:bodyPr>
          <a:lstStyle/>
          <a:p>
            <a:pPr algn="ctr"/>
            <a:r>
              <a:rPr lang="en-SG" altLang="en-US" b="1" dirty="0">
                <a:latin typeface="NEWCOMPUTERMODERN10-BOOK" pitchFamily="2" charset="77"/>
                <a:cs typeface="Segoe UI Semibold" panose="020B0702040204020203" pitchFamily="34" charset="0"/>
              </a:rPr>
              <a:t>Legends</a:t>
            </a:r>
          </a:p>
        </p:txBody>
      </p:sp>
      <p:sp>
        <p:nvSpPr>
          <p:cNvPr id="39" name="Text Box 38"/>
          <p:cNvSpPr txBox="1"/>
          <p:nvPr/>
        </p:nvSpPr>
        <p:spPr>
          <a:xfrm>
            <a:off x="1712638" y="4550385"/>
            <a:ext cx="3271477" cy="369332"/>
          </a:xfrm>
          <a:prstGeom prst="rect">
            <a:avLst/>
          </a:prstGeom>
          <a:solidFill>
            <a:schemeClr val="accent2">
              <a:alpha val="39760"/>
            </a:schemeClr>
          </a:solidFill>
          <a:effectLst>
            <a:softEdge rad="18274"/>
          </a:effectLst>
        </p:spPr>
        <p:txBody>
          <a:bodyPr wrap="square" rtlCol="0">
            <a:spAutoFit/>
          </a:bodyPr>
          <a:lstStyle/>
          <a:p>
            <a:pPr algn="l"/>
            <a:r>
              <a:rPr lang="en-SG" altLang="en-US" i="1" dirty="0">
                <a:latin typeface="NEWCOMPUTERMODERN10-BOOK" pitchFamily="2" charset="77"/>
                <a:cs typeface="Segoe UI Semilight" panose="020B0402040204020203" pitchFamily="34" charset="0"/>
              </a:rPr>
              <a:t>Picture of Experimental Setup</a:t>
            </a:r>
          </a:p>
        </p:txBody>
      </p:sp>
      <p:sp>
        <p:nvSpPr>
          <p:cNvPr id="6" name="Text Box 5"/>
          <p:cNvSpPr txBox="1"/>
          <p:nvPr/>
        </p:nvSpPr>
        <p:spPr>
          <a:xfrm>
            <a:off x="6260465" y="4030161"/>
            <a:ext cx="2661920" cy="645160"/>
          </a:xfrm>
          <a:prstGeom prst="rect">
            <a:avLst/>
          </a:prstGeom>
          <a:noFill/>
        </p:spPr>
        <p:txBody>
          <a:bodyPr wrap="square" rtlCol="0">
            <a:spAutoFit/>
          </a:bodyPr>
          <a:lstStyle/>
          <a:p>
            <a:pPr algn="ctr"/>
            <a:r>
              <a:rPr lang="en-SG" altLang="en-US" u="sng" dirty="0">
                <a:latin typeface="NEWCOMPUTERMODERN10-BOOK" pitchFamily="2" charset="77"/>
                <a:cs typeface="Segoe UI Semilight" panose="020B0402040204020203" pitchFamily="34" charset="0"/>
              </a:rPr>
              <a:t>Determination of Rayleigh Range</a:t>
            </a:r>
          </a:p>
        </p:txBody>
      </p:sp>
      <p:sp>
        <p:nvSpPr>
          <p:cNvPr id="7" name="Text Box 6"/>
          <p:cNvSpPr txBox="1"/>
          <p:nvPr/>
        </p:nvSpPr>
        <p:spPr>
          <a:xfrm>
            <a:off x="6568440" y="4651826"/>
            <a:ext cx="2275205" cy="368300"/>
          </a:xfrm>
          <a:prstGeom prst="rect">
            <a:avLst/>
          </a:prstGeom>
          <a:noFill/>
        </p:spPr>
        <p:txBody>
          <a:bodyPr wrap="square" rtlCol="0">
            <a:spAutoFit/>
          </a:bodyPr>
          <a:lstStyle/>
          <a:p>
            <a:pPr algn="l"/>
            <a:r>
              <a:rPr lang="en-SG" altLang="en-US" i="1" dirty="0">
                <a:latin typeface="NEWCOMPUTERMODERN10-BOOK" pitchFamily="2" charset="77"/>
                <a:cs typeface="Segoe UI Semibold" panose="020B0702040204020203" pitchFamily="34" charset="0"/>
              </a:rPr>
              <a:t>z : 20 cm - 200 cm</a:t>
            </a:r>
          </a:p>
        </p:txBody>
      </p:sp>
      <p:sp>
        <p:nvSpPr>
          <p:cNvPr id="12" name="Text Box 11"/>
          <p:cNvSpPr txBox="1"/>
          <p:nvPr/>
        </p:nvSpPr>
        <p:spPr>
          <a:xfrm>
            <a:off x="6275705" y="5031556"/>
            <a:ext cx="2661920" cy="645160"/>
          </a:xfrm>
          <a:prstGeom prst="rect">
            <a:avLst/>
          </a:prstGeom>
          <a:noFill/>
        </p:spPr>
        <p:txBody>
          <a:bodyPr wrap="square" rtlCol="0">
            <a:spAutoFit/>
          </a:bodyPr>
          <a:lstStyle/>
          <a:p>
            <a:pPr algn="ctr"/>
            <a:r>
              <a:rPr lang="en-SG" altLang="en-US" u="sng" dirty="0">
                <a:latin typeface="NEWCOMPUTERMODERN10-BOOK" pitchFamily="2" charset="77"/>
                <a:cs typeface="Segoe UI Semilight" panose="020B0402040204020203" pitchFamily="34" charset="0"/>
              </a:rPr>
              <a:t>Determination of Angular Spread</a:t>
            </a:r>
          </a:p>
        </p:txBody>
      </p:sp>
      <p:sp>
        <p:nvSpPr>
          <p:cNvPr id="13" name="Text Box 12"/>
          <p:cNvSpPr txBox="1"/>
          <p:nvPr/>
        </p:nvSpPr>
        <p:spPr>
          <a:xfrm>
            <a:off x="6578600" y="5613851"/>
            <a:ext cx="2275205" cy="368300"/>
          </a:xfrm>
          <a:prstGeom prst="rect">
            <a:avLst/>
          </a:prstGeom>
          <a:noFill/>
        </p:spPr>
        <p:txBody>
          <a:bodyPr wrap="square" rtlCol="0">
            <a:spAutoFit/>
          </a:bodyPr>
          <a:lstStyle/>
          <a:p>
            <a:pPr algn="l"/>
            <a:r>
              <a:rPr lang="en-SG" altLang="en-US" i="1" dirty="0">
                <a:latin typeface="NEWCOMPUTERMODERN10-BOOK" pitchFamily="2" charset="77"/>
                <a:cs typeface="Segoe UI Semibold" panose="020B0702040204020203" pitchFamily="34" charset="0"/>
              </a:rPr>
              <a:t>z : 5 m - 15 m</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7946B4-A49E-518F-FEF2-83544C9C20E6}"/>
              </a:ext>
            </a:extLst>
          </p:cNvPr>
          <p:cNvSpPr>
            <a:spLocks noGrp="1"/>
          </p:cNvSpPr>
          <p:nvPr>
            <p:ph type="title"/>
          </p:nvPr>
        </p:nvSpPr>
        <p:spPr>
          <a:xfrm>
            <a:off x="628650" y="353291"/>
            <a:ext cx="7886700" cy="904009"/>
          </a:xfrm>
        </p:spPr>
        <p:txBody>
          <a:bodyPr/>
          <a:lstStyle/>
          <a:p>
            <a:pPr algn="ctr"/>
            <a:r>
              <a:rPr lang="en-US" dirty="0"/>
              <a:t>Raw Data</a:t>
            </a:r>
          </a:p>
        </p:txBody>
      </p:sp>
      <p:pic>
        <p:nvPicPr>
          <p:cNvPr id="6" name="Picture 5" descr="A screenshot of a spreadsheet&#10;&#10;AI-generated content may be incorrect.">
            <a:extLst>
              <a:ext uri="{FF2B5EF4-FFF2-40B4-BE49-F238E27FC236}">
                <a16:creationId xmlns:a16="http://schemas.microsoft.com/office/drawing/2014/main" id="{FF75DF8F-A215-CC48-FF55-5E4ABD55C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5555"/>
            <a:ext cx="9144000" cy="4438279"/>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281FF-90FD-EF89-7769-627315B6FE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6D4BCAA-53E9-0142-BD1E-C383B0F45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727" y="3252549"/>
            <a:ext cx="4572000" cy="3073831"/>
          </a:xfrm>
          <a:prstGeom prst="rect">
            <a:avLst/>
          </a:prstGeom>
        </p:spPr>
      </p:pic>
      <p:pic>
        <p:nvPicPr>
          <p:cNvPr id="1032" name="Picture 8">
            <a:extLst>
              <a:ext uri="{FF2B5EF4-FFF2-40B4-BE49-F238E27FC236}">
                <a16:creationId xmlns:a16="http://schemas.microsoft.com/office/drawing/2014/main" id="{77E8E499-F518-2D4B-A0B2-4156338A6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10" y="1936043"/>
            <a:ext cx="4137102" cy="10960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E20AA9-7505-15A6-387A-B8F8E33EA671}"/>
              </a:ext>
            </a:extLst>
          </p:cNvPr>
          <p:cNvSpPr>
            <a:spLocks noGrp="1"/>
          </p:cNvSpPr>
          <p:nvPr>
            <p:ph type="title"/>
          </p:nvPr>
        </p:nvSpPr>
        <p:spPr>
          <a:xfrm>
            <a:off x="310541" y="792720"/>
            <a:ext cx="3903102" cy="512152"/>
          </a:xfrm>
        </p:spPr>
        <p:txBody>
          <a:bodyPr/>
          <a:lstStyle/>
          <a:p>
            <a:pPr algn="ctr"/>
            <a:r>
              <a:rPr lang="en-SG" sz="1600" dirty="0"/>
              <a:t>All Gaussian Intensity Profiles </a:t>
            </a:r>
            <a:br>
              <a:rPr lang="en-SG" sz="1600" dirty="0"/>
            </a:br>
            <a:r>
              <a:rPr lang="en-SG" sz="1600" dirty="0"/>
              <a:t>with Attenuator Correction Applied</a:t>
            </a:r>
            <a:endParaRPr lang="en-SG" sz="1600" baseline="-25000" dirty="0"/>
          </a:p>
        </p:txBody>
      </p:sp>
      <p:sp>
        <p:nvSpPr>
          <p:cNvPr id="22" name="Rectangle 21">
            <a:extLst>
              <a:ext uri="{FF2B5EF4-FFF2-40B4-BE49-F238E27FC236}">
                <a16:creationId xmlns:a16="http://schemas.microsoft.com/office/drawing/2014/main" id="{1474332E-9F61-023B-714F-8B3198D260E8}"/>
              </a:ext>
            </a:extLst>
          </p:cNvPr>
          <p:cNvSpPr/>
          <p:nvPr/>
        </p:nvSpPr>
        <p:spPr>
          <a:xfrm>
            <a:off x="4419610" y="792720"/>
            <a:ext cx="4137103" cy="991488"/>
          </a:xfrm>
          <a:prstGeom prst="rect">
            <a:avLst/>
          </a:prstGeom>
          <a:solidFill>
            <a:schemeClr val="accent1">
              <a:alpha val="45000"/>
            </a:schemeClr>
          </a:solidFill>
          <a:ln>
            <a:solidFill>
              <a:schemeClr val="tx1"/>
            </a:solidFill>
            <a:extLst>
              <a:ext uri="{C807C97D-BFC1-408E-A445-0C87EB9F89A2}">
                <ask:lineSketchStyleProps xmlns:ask="http://schemas.microsoft.com/office/drawing/2018/sketchyshapes" sd="1219033472">
                  <a:custGeom>
                    <a:avLst/>
                    <a:gdLst>
                      <a:gd name="connsiteX0" fmla="*/ 0 w 2050449"/>
                      <a:gd name="connsiteY0" fmla="*/ 0 h 1529137"/>
                      <a:gd name="connsiteX1" fmla="*/ 2050449 w 2050449"/>
                      <a:gd name="connsiteY1" fmla="*/ 0 h 1529137"/>
                      <a:gd name="connsiteX2" fmla="*/ 2050449 w 2050449"/>
                      <a:gd name="connsiteY2" fmla="*/ 1529137 h 1529137"/>
                      <a:gd name="connsiteX3" fmla="*/ 0 w 2050449"/>
                      <a:gd name="connsiteY3" fmla="*/ 1529137 h 1529137"/>
                      <a:gd name="connsiteX4" fmla="*/ 0 w 2050449"/>
                      <a:gd name="connsiteY4" fmla="*/ 0 h 1529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49" h="1529137" fill="none" extrusionOk="0">
                        <a:moveTo>
                          <a:pt x="0" y="0"/>
                        </a:moveTo>
                        <a:cubicBezTo>
                          <a:pt x="418519" y="-49533"/>
                          <a:pt x="1616411" y="-14809"/>
                          <a:pt x="2050449" y="0"/>
                        </a:cubicBezTo>
                        <a:cubicBezTo>
                          <a:pt x="1933133" y="278369"/>
                          <a:pt x="2015839" y="1228520"/>
                          <a:pt x="2050449" y="1529137"/>
                        </a:cubicBezTo>
                        <a:cubicBezTo>
                          <a:pt x="1193808" y="1480906"/>
                          <a:pt x="876409" y="1613592"/>
                          <a:pt x="0" y="1529137"/>
                        </a:cubicBezTo>
                        <a:cubicBezTo>
                          <a:pt x="-81894" y="1346717"/>
                          <a:pt x="-17652" y="661737"/>
                          <a:pt x="0" y="0"/>
                        </a:cubicBezTo>
                        <a:close/>
                      </a:path>
                      <a:path w="2050449" h="1529137" stroke="0" extrusionOk="0">
                        <a:moveTo>
                          <a:pt x="0" y="0"/>
                        </a:moveTo>
                        <a:cubicBezTo>
                          <a:pt x="424201" y="118645"/>
                          <a:pt x="1108790" y="116012"/>
                          <a:pt x="2050449" y="0"/>
                        </a:cubicBezTo>
                        <a:cubicBezTo>
                          <a:pt x="1995345" y="207133"/>
                          <a:pt x="2156143" y="833310"/>
                          <a:pt x="2050449" y="1529137"/>
                        </a:cubicBezTo>
                        <a:cubicBezTo>
                          <a:pt x="1278603" y="1663737"/>
                          <a:pt x="792307" y="1371941"/>
                          <a:pt x="0" y="1529137"/>
                        </a:cubicBezTo>
                        <a:cubicBezTo>
                          <a:pt x="92894" y="1249385"/>
                          <a:pt x="82209" y="718606"/>
                          <a:pt x="0" y="0"/>
                        </a:cubicBezTo>
                        <a:close/>
                      </a:path>
                    </a:pathLst>
                  </a:custGeom>
                  <ask:type>
                    <ask:lineSketchNone/>
                  </ask:type>
                </ask:lineSketchStyleProps>
              </a:ext>
            </a:extLst>
          </a:ln>
          <a:effectLst>
            <a:reflection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8E7B89F-7190-7250-BDBA-9933C3223FCB}"/>
                  </a:ext>
                </a:extLst>
              </p:cNvPr>
              <p:cNvSpPr txBox="1"/>
              <p:nvPr/>
            </p:nvSpPr>
            <p:spPr>
              <a:xfrm>
                <a:off x="4434566" y="916632"/>
                <a:ext cx="1907267" cy="70904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sz="1600" b="0" i="1" smtClean="0">
                          <a:latin typeface="NEWCOMPUTERMODERN10-BOOK" pitchFamily="2" charset="77"/>
                          <a:cs typeface="Segoe UI Semilight" panose="020B0402040204020203" pitchFamily="34" charset="0"/>
                        </a:rPr>
                        <m:t>Correction</m:t>
                      </m:r>
                      <m:r>
                        <a:rPr lang="en-US" sz="1600" b="0" i="1" smtClean="0">
                          <a:latin typeface="NEWCOMPUTERMODERN10-BOOK" pitchFamily="2" charset="77"/>
                          <a:cs typeface="Segoe UI Semilight" panose="020B0402040204020203" pitchFamily="34" charset="0"/>
                        </a:rPr>
                        <m:t> </m:t>
                      </m:r>
                      <m:r>
                        <m:rPr>
                          <m:sty m:val="p"/>
                        </m:rPr>
                        <a:rPr lang="en-US" sz="1600" b="0" i="1" smtClean="0">
                          <a:latin typeface="NEWCOMPUTERMODERN10-BOOK" pitchFamily="2" charset="77"/>
                          <a:cs typeface="Segoe UI Semilight" panose="020B0402040204020203" pitchFamily="34" charset="0"/>
                        </a:rPr>
                        <m:t>Method</m:t>
                      </m:r>
                      <m:r>
                        <a:rPr lang="en-US" sz="1600" b="0" i="1" smtClean="0">
                          <a:latin typeface="NEWCOMPUTERMODERN10-BOOK" pitchFamily="2" charset="77"/>
                          <a:cs typeface="Segoe UI Semilight" panose="020B0402040204020203" pitchFamily="34" charset="0"/>
                        </a:rPr>
                        <m:t>:</m:t>
                      </m:r>
                    </m:oMath>
                    <m:oMath xmlns:m="http://schemas.openxmlformats.org/officeDocument/2006/math">
                      <m:sSub>
                        <m:sSubPr>
                          <m:ctrlPr>
                            <a:rPr lang="en-US" sz="1600" b="0" i="1" smtClean="0">
                              <a:latin typeface="Cambria Math" panose="02040503050406030204" pitchFamily="18" charset="0"/>
                              <a:cs typeface="Segoe UI Semilight" panose="020B0402040204020203" pitchFamily="34" charset="0"/>
                            </a:rPr>
                          </m:ctrlPr>
                        </m:sSubPr>
                        <m:e>
                          <m:r>
                            <m:rPr>
                              <m:sty m:val="p"/>
                            </m:rPr>
                            <a:rPr lang="en-US" sz="1600" b="0" i="1" smtClean="0">
                              <a:latin typeface="NEWCOMPUTERMODERN10-BOOK" pitchFamily="2" charset="77"/>
                              <a:cs typeface="Segoe UI Semilight" panose="020B0402040204020203" pitchFamily="34" charset="0"/>
                            </a:rPr>
                            <m:t>I</m:t>
                          </m:r>
                        </m:e>
                        <m:sub>
                          <m:r>
                            <m:rPr>
                              <m:sty m:val="p"/>
                            </m:rPr>
                            <a:rPr lang="en-US" sz="1600" b="0" i="1" smtClean="0">
                              <a:latin typeface="NEWCOMPUTERMODERN10-BOOK" pitchFamily="2" charset="77"/>
                              <a:cs typeface="Segoe UI Semilight" panose="020B0402040204020203" pitchFamily="34" charset="0"/>
                            </a:rPr>
                            <m:t>actual</m:t>
                          </m:r>
                        </m:sub>
                      </m:sSub>
                      <m:r>
                        <a:rPr lang="en-US" sz="1600" b="0" i="1" smtClean="0">
                          <a:latin typeface="NEWCOMPUTERMODERN10-BOOK" pitchFamily="2" charset="77"/>
                          <a:cs typeface="Segoe UI Semilight" panose="020B0402040204020203" pitchFamily="34" charset="0"/>
                        </a:rPr>
                        <m:t>=</m:t>
                      </m:r>
                      <m:f>
                        <m:fPr>
                          <m:ctrlPr>
                            <a:rPr lang="en-US" sz="1600" b="0" i="1" smtClean="0">
                              <a:latin typeface="Cambria Math" panose="02040503050406030204" pitchFamily="18" charset="0"/>
                              <a:cs typeface="Segoe UI Semilight" panose="020B0402040204020203" pitchFamily="34" charset="0"/>
                            </a:rPr>
                          </m:ctrlPr>
                        </m:fPr>
                        <m:num>
                          <m:sSub>
                            <m:sSubPr>
                              <m:ctrlPr>
                                <a:rPr lang="en-US" sz="1600" b="0" i="1" smtClean="0">
                                  <a:latin typeface="Cambria Math" panose="02040503050406030204" pitchFamily="18" charset="0"/>
                                  <a:cs typeface="Segoe UI Semilight" panose="020B0402040204020203" pitchFamily="34" charset="0"/>
                                </a:rPr>
                              </m:ctrlPr>
                            </m:sSubPr>
                            <m:e>
                              <m:r>
                                <m:rPr>
                                  <m:sty m:val="p"/>
                                </m:rPr>
                                <a:rPr lang="en-US" sz="1600" b="0" i="1" smtClean="0">
                                  <a:latin typeface="NEWCOMPUTERMODERN10-BOOK" pitchFamily="2" charset="77"/>
                                  <a:cs typeface="Segoe UI Semilight" panose="020B0402040204020203" pitchFamily="34" charset="0"/>
                                </a:rPr>
                                <m:t>I</m:t>
                              </m:r>
                            </m:e>
                            <m:sub>
                              <m:r>
                                <m:rPr>
                                  <m:sty m:val="p"/>
                                </m:rPr>
                                <a:rPr lang="en-US" sz="1600" b="0" i="1" smtClean="0">
                                  <a:latin typeface="NEWCOMPUTERMODERN10-BOOK" pitchFamily="2" charset="77"/>
                                  <a:cs typeface="Segoe UI Semilight" panose="020B0402040204020203" pitchFamily="34" charset="0"/>
                                </a:rPr>
                                <m:t>measured</m:t>
                              </m:r>
                            </m:sub>
                          </m:sSub>
                        </m:num>
                        <m:den>
                          <m:r>
                            <m:rPr>
                              <m:sty m:val="p"/>
                            </m:rPr>
                            <a:rPr lang="en-US" sz="1600" b="0" i="1" smtClean="0">
                              <a:latin typeface="NEWCOMPUTERMODERN10-BOOK" pitchFamily="2" charset="77"/>
                              <a:cs typeface="Segoe UI Semilight" panose="020B0402040204020203" pitchFamily="34" charset="0"/>
                            </a:rPr>
                            <m:t>T</m:t>
                          </m:r>
                        </m:den>
                      </m:f>
                    </m:oMath>
                  </m:oMathPara>
                </a14:m>
                <a:endParaRPr lang="en-US" sz="1600" i="1" dirty="0">
                  <a:latin typeface="NEWCOMPUTERMODERN10-BOOK" pitchFamily="2" charset="77"/>
                  <a:cs typeface="Segoe UI Semilight" panose="020B0402040204020203" pitchFamily="34" charset="0"/>
                </a:endParaRPr>
              </a:p>
            </p:txBody>
          </p:sp>
        </mc:Choice>
        <mc:Fallback>
          <p:sp>
            <p:nvSpPr>
              <p:cNvPr id="19" name="TextBox 18">
                <a:extLst>
                  <a:ext uri="{FF2B5EF4-FFF2-40B4-BE49-F238E27FC236}">
                    <a16:creationId xmlns:a16="http://schemas.microsoft.com/office/drawing/2014/main" id="{18E7B89F-7190-7250-BDBA-9933C3223FCB}"/>
                  </a:ext>
                </a:extLst>
              </p:cNvPr>
              <p:cNvSpPr txBox="1">
                <a:spLocks noRot="1" noChangeAspect="1" noMove="1" noResize="1" noEditPoints="1" noAdjustHandles="1" noChangeArrowheads="1" noChangeShapeType="1" noTextEdit="1"/>
              </p:cNvSpPr>
              <p:nvPr/>
            </p:nvSpPr>
            <p:spPr>
              <a:xfrm>
                <a:off x="4434566" y="916632"/>
                <a:ext cx="1907267" cy="709040"/>
              </a:xfrm>
              <a:prstGeom prst="rect">
                <a:avLst/>
              </a:prstGeom>
              <a:blipFill>
                <a:blip r:embed="rId5"/>
                <a:stretch>
                  <a:fillRect t="-14035" b="-87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C38286D-AAEB-36DB-3AE0-202F165F7BD0}"/>
                  </a:ext>
                </a:extLst>
              </p:cNvPr>
              <p:cNvSpPr txBox="1"/>
              <p:nvPr/>
            </p:nvSpPr>
            <p:spPr>
              <a:xfrm>
                <a:off x="6255398" y="1168472"/>
                <a:ext cx="2257882" cy="24622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600" b="0" i="0" smtClean="0">
                          <a:latin typeface="Cambria Math" panose="02040503050406030204" pitchFamily="18" charset="0"/>
                          <a:cs typeface="Segoe UI Semilight" panose="020B0402040204020203" pitchFamily="34" charset="0"/>
                        </a:rPr>
                        <m:t>,</m:t>
                      </m:r>
                      <m:r>
                        <m:rPr>
                          <m:sty m:val="p"/>
                        </m:rPr>
                        <a:rPr lang="en-US" sz="1600" i="0" smtClean="0">
                          <a:latin typeface="NEWCOMPUTERMODERN10-BOOK" pitchFamily="2" charset="77"/>
                          <a:cs typeface="Segoe UI Semilight" panose="020B0402040204020203" pitchFamily="34" charset="0"/>
                        </a:rPr>
                        <m:t>w</m:t>
                      </m:r>
                      <m:r>
                        <m:rPr>
                          <m:sty m:val="p"/>
                        </m:rPr>
                        <a:rPr lang="en-US" sz="1600" b="0" i="0" smtClean="0">
                          <a:latin typeface="NEWCOMPUTERMODERN10-BOOK" pitchFamily="2" charset="77"/>
                          <a:cs typeface="Segoe UI Semilight" panose="020B0402040204020203" pitchFamily="34" charset="0"/>
                        </a:rPr>
                        <m:t>here</m:t>
                      </m:r>
                      <m:r>
                        <a:rPr lang="en-US" sz="1600" b="0" i="0" smtClean="0">
                          <a:latin typeface="Cambria Math" panose="02040503050406030204" pitchFamily="18" charset="0"/>
                          <a:cs typeface="Segoe UI Semilight" panose="020B0402040204020203" pitchFamily="34" charset="0"/>
                        </a:rPr>
                        <m:t>  </m:t>
                      </m:r>
                      <m:r>
                        <m:rPr>
                          <m:sty m:val="p"/>
                        </m:rPr>
                        <a:rPr lang="en-US" sz="1600" b="0" i="0" smtClean="0">
                          <a:latin typeface="NEWCOMPUTERMODERN10-BOOK" pitchFamily="2" charset="77"/>
                          <a:cs typeface="Segoe UI Semilight" panose="020B0402040204020203" pitchFamily="34" charset="0"/>
                        </a:rPr>
                        <m:t>T</m:t>
                      </m:r>
                      <m:r>
                        <a:rPr lang="en-US" sz="1600" b="0" i="0" smtClean="0">
                          <a:latin typeface="NEWCOMPUTERMODERN10-BOOK" pitchFamily="2" charset="77"/>
                          <a:cs typeface="Segoe UI Semilight" panose="020B0402040204020203" pitchFamily="34" charset="0"/>
                        </a:rPr>
                        <m:t>=</m:t>
                      </m:r>
                      <m:func>
                        <m:funcPr>
                          <m:ctrlPr>
                            <a:rPr lang="en-US" sz="1600" b="0" i="1" smtClean="0">
                              <a:latin typeface="Cambria Math" panose="02040503050406030204" pitchFamily="18" charset="0"/>
                              <a:cs typeface="Segoe UI Semilight" panose="020B0402040204020203" pitchFamily="34" charset="0"/>
                            </a:rPr>
                          </m:ctrlPr>
                        </m:funcPr>
                        <m:fName>
                          <m:r>
                            <m:rPr>
                              <m:sty m:val="p"/>
                            </m:rPr>
                            <a:rPr lang="en-US" sz="1600" b="0" i="0" smtClean="0">
                              <a:latin typeface="NEWCOMPUTERMODERN10-BOOK" pitchFamily="2" charset="77"/>
                              <a:cs typeface="Segoe UI Semilight" panose="020B0402040204020203" pitchFamily="34" charset="0"/>
                            </a:rPr>
                            <m:t>cos</m:t>
                          </m:r>
                        </m:fName>
                        <m:e>
                          <m:sSub>
                            <m:sSubPr>
                              <m:ctrlPr>
                                <a:rPr lang="en-US" sz="1600" b="0" i="1" smtClean="0">
                                  <a:latin typeface="Cambria Math" panose="02040503050406030204" pitchFamily="18" charset="0"/>
                                  <a:ea typeface="Cambria Math" panose="02040503050406030204" pitchFamily="18" charset="0"/>
                                  <a:cs typeface="Segoe UI Semilight" panose="020B0402040204020203" pitchFamily="34" charset="0"/>
                                </a:rPr>
                              </m:ctrlPr>
                            </m:sSubPr>
                            <m:e>
                              <m:r>
                                <m:rPr>
                                  <m:sty m:val="p"/>
                                </m:rPr>
                                <a:rPr lang="en-US" sz="1600" b="0" i="0" smtClean="0">
                                  <a:latin typeface="NEWCOMPUTERMODERN10-BOOK" pitchFamily="2" charset="77"/>
                                  <a:ea typeface="Cambria Math" panose="02040503050406030204" pitchFamily="18" charset="0"/>
                                  <a:cs typeface="Segoe UI Semilight" panose="020B0402040204020203" pitchFamily="34" charset="0"/>
                                </a:rPr>
                                <m:t>θ</m:t>
                              </m:r>
                            </m:e>
                            <m:sub>
                              <m:r>
                                <m:rPr>
                                  <m:sty m:val="p"/>
                                </m:rPr>
                                <a:rPr lang="en-US" sz="1600" b="0" i="0" smtClean="0">
                                  <a:latin typeface="NEWCOMPUTERMODERN10-BOOK" pitchFamily="2" charset="77"/>
                                  <a:ea typeface="Cambria Math" panose="02040503050406030204" pitchFamily="18" charset="0"/>
                                  <a:cs typeface="Segoe UI Semilight" panose="020B0402040204020203" pitchFamily="34" charset="0"/>
                                </a:rPr>
                                <m:t>attenuator</m:t>
                              </m:r>
                            </m:sub>
                          </m:sSub>
                        </m:e>
                      </m:func>
                    </m:oMath>
                  </m:oMathPara>
                </a14:m>
                <a:endParaRPr lang="en-US" sz="1600" dirty="0">
                  <a:latin typeface="NEWCOMPUTERMODERN10-BOOK" pitchFamily="2" charset="77"/>
                  <a:cs typeface="Segoe UI Semilight" panose="020B0402040204020203" pitchFamily="34" charset="0"/>
                </a:endParaRPr>
              </a:p>
            </p:txBody>
          </p:sp>
        </mc:Choice>
        <mc:Fallback>
          <p:sp>
            <p:nvSpPr>
              <p:cNvPr id="21" name="TextBox 20">
                <a:extLst>
                  <a:ext uri="{FF2B5EF4-FFF2-40B4-BE49-F238E27FC236}">
                    <a16:creationId xmlns:a16="http://schemas.microsoft.com/office/drawing/2014/main" id="{7C38286D-AAEB-36DB-3AE0-202F165F7BD0}"/>
                  </a:ext>
                </a:extLst>
              </p:cNvPr>
              <p:cNvSpPr txBox="1">
                <a:spLocks noRot="1" noChangeAspect="1" noMove="1" noResize="1" noEditPoints="1" noAdjustHandles="1" noChangeArrowheads="1" noChangeShapeType="1" noTextEdit="1"/>
              </p:cNvSpPr>
              <p:nvPr/>
            </p:nvSpPr>
            <p:spPr>
              <a:xfrm>
                <a:off x="6255398" y="1168472"/>
                <a:ext cx="2257882" cy="246221"/>
              </a:xfrm>
              <a:prstGeom prst="rect">
                <a:avLst/>
              </a:prstGeom>
              <a:blipFill>
                <a:blip r:embed="rId6"/>
                <a:stretch>
                  <a:fillRect t="-10000" r="-559" b="-35000"/>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33875147-68E3-16A1-DD44-52B72D41C0DA}"/>
              </a:ext>
            </a:extLst>
          </p:cNvPr>
          <p:cNvPicPr>
            <a:picLocks noChangeAspect="1"/>
          </p:cNvPicPr>
          <p:nvPr/>
        </p:nvPicPr>
        <p:blipFill>
          <a:blip r:embed="rId7">
            <a:extLst>
              <a:ext uri="{28A0092B-C50C-407E-A947-70E740481C1C}">
                <a14:useLocalDpi xmlns:a14="http://schemas.microsoft.com/office/drawing/2010/main" val="0"/>
              </a:ext>
            </a:extLst>
          </a:blip>
          <a:srcRect l="33431" t="8527" r="31435" b="-243"/>
          <a:stretch>
            <a:fillRect/>
          </a:stretch>
        </p:blipFill>
        <p:spPr>
          <a:xfrm>
            <a:off x="663384" y="1309050"/>
            <a:ext cx="3197416" cy="5017331"/>
          </a:xfrm>
          <a:prstGeom prst="rect">
            <a:avLst/>
          </a:prstGeom>
        </p:spPr>
      </p:pic>
      <p:pic>
        <p:nvPicPr>
          <p:cNvPr id="25" name="Picture 24">
            <a:extLst>
              <a:ext uri="{FF2B5EF4-FFF2-40B4-BE49-F238E27FC236}">
                <a16:creationId xmlns:a16="http://schemas.microsoft.com/office/drawing/2014/main" id="{FAB88C81-6AB2-21CF-0A22-CCB214E0A307}"/>
              </a:ext>
            </a:extLst>
          </p:cNvPr>
          <p:cNvPicPr>
            <a:picLocks noChangeAspect="1"/>
          </p:cNvPicPr>
          <p:nvPr/>
        </p:nvPicPr>
        <p:blipFill>
          <a:blip r:embed="rId7">
            <a:extLst>
              <a:ext uri="{28A0092B-C50C-407E-A947-70E740481C1C}">
                <a14:useLocalDpi xmlns:a14="http://schemas.microsoft.com/office/drawing/2010/main" val="0"/>
              </a:ext>
            </a:extLst>
          </a:blip>
          <a:srcRect l="261" t="8527" r="95932" b="3261"/>
          <a:stretch>
            <a:fillRect/>
          </a:stretch>
        </p:blipFill>
        <p:spPr>
          <a:xfrm>
            <a:off x="328103" y="1386309"/>
            <a:ext cx="346385" cy="4825663"/>
          </a:xfrm>
          <a:prstGeom prst="rect">
            <a:avLst/>
          </a:prstGeom>
        </p:spPr>
      </p:pic>
    </p:spTree>
    <p:extLst>
      <p:ext uri="{BB962C8B-B14F-4D97-AF65-F5344CB8AC3E}">
        <p14:creationId xmlns:p14="http://schemas.microsoft.com/office/powerpoint/2010/main" val="23259739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B3A91B2-B186-AF75-EC36-F0EDCB370BAB}"/>
                  </a:ext>
                </a:extLst>
              </p:cNvPr>
              <p:cNvSpPr>
                <a:spLocks noGrp="1"/>
              </p:cNvSpPr>
              <p:nvPr>
                <p:ph type="title"/>
              </p:nvPr>
            </p:nvSpPr>
            <p:spPr>
              <a:xfrm>
                <a:off x="-141514" y="579970"/>
                <a:ext cx="5836420" cy="707901"/>
              </a:xfrm>
            </p:spPr>
            <p:txBody>
              <a:bodyPr/>
              <a:lstStyle/>
              <a:p>
                <a:pPr algn="r"/>
                <a:r>
                  <a:rPr lang="en-SG" altLang="en-US" sz="3200" dirty="0"/>
                  <a:t>Rayleigh Range </a:t>
                </a:r>
                <a14:m>
                  <m:oMath xmlns:m="http://schemas.openxmlformats.org/officeDocument/2006/math">
                    <m:sSub>
                      <m:sSubPr>
                        <m:ctrlPr>
                          <a:rPr lang="en-US" sz="3200" i="1" dirty="0">
                            <a:latin typeface="Cambria Math" panose="02040503050406030204" pitchFamily="18" charset="0"/>
                            <a:cs typeface="Cambria Math" panose="02040503050406030204" charset="0"/>
                          </a:rPr>
                        </m:ctrlPr>
                      </m:sSubPr>
                      <m:e>
                        <m:r>
                          <m:rPr>
                            <m:sty m:val="p"/>
                          </m:rPr>
                          <a:rPr lang="en-US" sz="3200" b="0" i="1" dirty="0" smtClean="0">
                            <a:latin typeface="Cambria Math" panose="02040503050406030204" pitchFamily="18" charset="0"/>
                            <a:cs typeface="Cambria Math" panose="02040503050406030204" charset="0"/>
                          </a:rPr>
                          <m:t>Z</m:t>
                        </m:r>
                      </m:e>
                      <m:sub>
                        <m:r>
                          <a:rPr lang="en-US" sz="3200" i="1" dirty="0">
                            <a:latin typeface="Cambria Math" panose="02040503050406030204" charset="0"/>
                            <a:cs typeface="Cambria Math" panose="02040503050406030204" charset="0"/>
                          </a:rPr>
                          <m:t>𝑅</m:t>
                        </m:r>
                      </m:sub>
                    </m:sSub>
                  </m:oMath>
                </a14:m>
                <a:endParaRPr lang="en-US" sz="3200" dirty="0"/>
              </a:p>
            </p:txBody>
          </p:sp>
        </mc:Choice>
        <mc:Fallback>
          <p:sp>
            <p:nvSpPr>
              <p:cNvPr id="2" name="Title 1">
                <a:extLst>
                  <a:ext uri="{FF2B5EF4-FFF2-40B4-BE49-F238E27FC236}">
                    <a16:creationId xmlns:a16="http://schemas.microsoft.com/office/drawing/2014/main" id="{BB3A91B2-B186-AF75-EC36-F0EDCB370BAB}"/>
                  </a:ext>
                </a:extLst>
              </p:cNvPr>
              <p:cNvSpPr>
                <a:spLocks noGrp="1" noRot="1" noChangeAspect="1" noMove="1" noResize="1" noEditPoints="1" noAdjustHandles="1" noChangeArrowheads="1" noChangeShapeType="1" noTextEdit="1"/>
              </p:cNvSpPr>
              <p:nvPr>
                <p:ph type="title"/>
              </p:nvPr>
            </p:nvSpPr>
            <p:spPr>
              <a:xfrm>
                <a:off x="-141514" y="579970"/>
                <a:ext cx="5836420" cy="707901"/>
              </a:xfrm>
              <a:blipFill>
                <a:blip r:embed="rId3"/>
                <a:stretch>
                  <a:fillRect t="-7018" r="-217" b="-1403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B8CCCA5-02FC-31C2-99EF-F6B4F663301B}"/>
              </a:ext>
            </a:extLst>
          </p:cNvPr>
          <p:cNvPicPr>
            <a:picLocks noChangeAspect="1"/>
          </p:cNvPicPr>
          <p:nvPr/>
        </p:nvPicPr>
        <p:blipFill>
          <a:blip r:embed="rId4"/>
          <a:stretch>
            <a:fillRect/>
          </a:stretch>
        </p:blipFill>
        <p:spPr>
          <a:xfrm>
            <a:off x="5046943" y="1807779"/>
            <a:ext cx="3886850" cy="3415862"/>
          </a:xfrm>
          <a:prstGeom prst="rect">
            <a:avLst/>
          </a:prstGeom>
        </p:spPr>
      </p:pic>
      <p:pic>
        <p:nvPicPr>
          <p:cNvPr id="16" name="Picture 15" descr="A math problem with numbers and equations&#10;&#10;AI-generated content may be incorrect.">
            <a:extLst>
              <a:ext uri="{FF2B5EF4-FFF2-40B4-BE49-F238E27FC236}">
                <a16:creationId xmlns:a16="http://schemas.microsoft.com/office/drawing/2014/main" id="{43B9D980-A1C0-0348-0C27-1AD1D3B3E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21220"/>
            <a:ext cx="4946722" cy="3788979"/>
          </a:xfrm>
          <a:prstGeom prst="rect">
            <a:avLst/>
          </a:prstGeom>
        </p:spPr>
      </p:pic>
      <p:sp>
        <p:nvSpPr>
          <p:cNvPr id="14" name="Rounded Rectangle 13">
            <a:extLst>
              <a:ext uri="{FF2B5EF4-FFF2-40B4-BE49-F238E27FC236}">
                <a16:creationId xmlns:a16="http://schemas.microsoft.com/office/drawing/2014/main" id="{2758B0E8-E9A7-2CDB-D685-6E71056D5EE4}"/>
              </a:ext>
            </a:extLst>
          </p:cNvPr>
          <p:cNvSpPr/>
          <p:nvPr/>
        </p:nvSpPr>
        <p:spPr>
          <a:xfrm>
            <a:off x="2974426" y="4813738"/>
            <a:ext cx="1828801" cy="336331"/>
          </a:xfrm>
          <a:prstGeom prst="roundRect">
            <a:avLst/>
          </a:prstGeom>
          <a:solidFill>
            <a:schemeClr val="accent1">
              <a:alpha val="5041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2499-6010-3887-30FE-E2CC5DF3C07C}"/>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8BE8245-525C-41B7-EAD2-9EB4C70966B8}"/>
              </a:ext>
            </a:extLst>
          </p:cNvPr>
          <p:cNvPicPr>
            <a:picLocks noChangeAspect="1"/>
          </p:cNvPicPr>
          <p:nvPr/>
        </p:nvPicPr>
        <p:blipFill>
          <a:blip r:embed="rId3">
            <a:extLst>
              <a:ext uri="{28A0092B-C50C-407E-A947-70E740481C1C}">
                <a14:useLocalDpi xmlns:a14="http://schemas.microsoft.com/office/drawing/2010/main" val="0"/>
              </a:ext>
            </a:extLst>
          </a:blip>
          <a:srcRect t="22658" r="68286" b="22668"/>
          <a:stretch>
            <a:fillRect/>
          </a:stretch>
        </p:blipFill>
        <p:spPr>
          <a:xfrm>
            <a:off x="210510" y="1734715"/>
            <a:ext cx="3846445" cy="3986037"/>
          </a:xfrm>
          <a:prstGeom prst="rect">
            <a:avLst/>
          </a:prstGeom>
        </p:spPr>
      </p:pic>
      <p:grpSp>
        <p:nvGrpSpPr>
          <p:cNvPr id="33" name="Group 32">
            <a:extLst>
              <a:ext uri="{FF2B5EF4-FFF2-40B4-BE49-F238E27FC236}">
                <a16:creationId xmlns:a16="http://schemas.microsoft.com/office/drawing/2014/main" id="{5D925DB8-40EA-9744-72DD-69D814265FE1}"/>
              </a:ext>
            </a:extLst>
          </p:cNvPr>
          <p:cNvGrpSpPr/>
          <p:nvPr/>
        </p:nvGrpSpPr>
        <p:grpSpPr>
          <a:xfrm rot="20801830" flipH="1">
            <a:off x="1083094" y="2808501"/>
            <a:ext cx="1844705" cy="1987930"/>
            <a:chOff x="3756" y="2351"/>
            <a:chExt cx="9646" cy="2038"/>
          </a:xfrm>
        </p:grpSpPr>
        <p:cxnSp>
          <p:nvCxnSpPr>
            <p:cNvPr id="34" name="Straight Connector 33">
              <a:extLst>
                <a:ext uri="{FF2B5EF4-FFF2-40B4-BE49-F238E27FC236}">
                  <a16:creationId xmlns:a16="http://schemas.microsoft.com/office/drawing/2014/main" id="{F3FD5676-181B-93FB-C598-53BF67A53ACC}"/>
                </a:ext>
              </a:extLst>
            </p:cNvPr>
            <p:cNvCxnSpPr/>
            <p:nvPr/>
          </p:nvCxnSpPr>
          <p:spPr>
            <a:xfrm flipV="1">
              <a:off x="3756" y="2351"/>
              <a:ext cx="9646" cy="935"/>
            </a:xfrm>
            <a:prstGeom prst="line">
              <a:avLst/>
            </a:prstGeom>
            <a:ln w="28575" cap="rnd">
              <a:solidFill>
                <a:srgbClr val="7030A0"/>
              </a:solidFill>
              <a:prstDash val="solid"/>
              <a:round/>
              <a:headEnd type="none"/>
              <a:tailEnd type="triangle"/>
            </a:ln>
          </p:spPr>
          <p:style>
            <a:lnRef idx="2">
              <a:schemeClr val="accent1"/>
            </a:lnRef>
            <a:fillRef idx="0">
              <a:srgbClr val="FFFFFF"/>
            </a:fillRef>
            <a:effectRef idx="0">
              <a:srgbClr val="FFFFFF"/>
            </a:effectRef>
            <a:fontRef idx="minor">
              <a:schemeClr val="tx1"/>
            </a:fontRef>
          </p:style>
        </p:cxnSp>
        <p:cxnSp>
          <p:nvCxnSpPr>
            <p:cNvPr id="35" name="Straight Connector 34">
              <a:extLst>
                <a:ext uri="{FF2B5EF4-FFF2-40B4-BE49-F238E27FC236}">
                  <a16:creationId xmlns:a16="http://schemas.microsoft.com/office/drawing/2014/main" id="{F1039E22-8C3D-B4E9-08E6-DB770F1B7C8B}"/>
                </a:ext>
              </a:extLst>
            </p:cNvPr>
            <p:cNvCxnSpPr/>
            <p:nvPr/>
          </p:nvCxnSpPr>
          <p:spPr>
            <a:xfrm>
              <a:off x="3944" y="3328"/>
              <a:ext cx="9458" cy="1061"/>
            </a:xfrm>
            <a:prstGeom prst="line">
              <a:avLst/>
            </a:prstGeom>
            <a:ln w="28575" cap="rnd">
              <a:solidFill>
                <a:srgbClr val="7030A0"/>
              </a:solidFill>
              <a:prstDash val="solid"/>
              <a:round/>
              <a:headEnd type="none"/>
              <a:tailEnd type="triangle"/>
            </a:ln>
          </p:spPr>
          <p:style>
            <a:lnRef idx="2">
              <a:schemeClr val="accent1"/>
            </a:lnRef>
            <a:fillRef idx="0">
              <a:srgbClr val="FFFFFF"/>
            </a:fillRef>
            <a:effectRef idx="0">
              <a:srgbClr val="FFFFFF"/>
            </a:effectRef>
            <a:fontRef idx="minor">
              <a:schemeClr val="tx1"/>
            </a:fontRef>
          </p:style>
        </p:cxnSp>
      </p:grpSp>
      <p:cxnSp>
        <p:nvCxnSpPr>
          <p:cNvPr id="36" name="Straight Arrow Connector 35">
            <a:extLst>
              <a:ext uri="{FF2B5EF4-FFF2-40B4-BE49-F238E27FC236}">
                <a16:creationId xmlns:a16="http://schemas.microsoft.com/office/drawing/2014/main" id="{94643CE9-0A54-F559-848B-37A6C090C135}"/>
              </a:ext>
            </a:extLst>
          </p:cNvPr>
          <p:cNvCxnSpPr>
            <a:cxnSpLocks/>
          </p:cNvCxnSpPr>
          <p:nvPr/>
        </p:nvCxnSpPr>
        <p:spPr>
          <a:xfrm flipH="1">
            <a:off x="802710" y="3518970"/>
            <a:ext cx="2086784" cy="723597"/>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7" name="Arc 36">
            <a:extLst>
              <a:ext uri="{FF2B5EF4-FFF2-40B4-BE49-F238E27FC236}">
                <a16:creationId xmlns:a16="http://schemas.microsoft.com/office/drawing/2014/main" id="{2167BD10-D282-766A-763C-155F5C910FF4}"/>
              </a:ext>
            </a:extLst>
          </p:cNvPr>
          <p:cNvSpPr/>
          <p:nvPr/>
        </p:nvSpPr>
        <p:spPr>
          <a:xfrm rot="13739897">
            <a:off x="2150961" y="3355843"/>
            <a:ext cx="518160" cy="446405"/>
          </a:xfrm>
          <a:prstGeom prst="arc">
            <a:avLst/>
          </a:prstGeom>
          <a:ln w="28575">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Text Box 29">
                <a:extLst>
                  <a:ext uri="{FF2B5EF4-FFF2-40B4-BE49-F238E27FC236}">
                    <a16:creationId xmlns:a16="http://schemas.microsoft.com/office/drawing/2014/main" id="{8ACB5FA0-24B2-08F0-CFDE-D6312E2A53AF}"/>
                  </a:ext>
                </a:extLst>
              </p:cNvPr>
              <p:cNvSpPr txBox="1"/>
              <p:nvPr/>
            </p:nvSpPr>
            <p:spPr>
              <a:xfrm>
                <a:off x="811680" y="3325646"/>
                <a:ext cx="814070" cy="52197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sz="2800" i="1" dirty="0">
                          <a:latin typeface="Cambria Math" panose="02040503050406030204" charset="0"/>
                          <a:cs typeface="Cambria Math" panose="02040503050406030204" charset="0"/>
                        </a:rPr>
                        <m:t>𝑤</m:t>
                      </m:r>
                    </m:oMath>
                  </m:oMathPara>
                </a14:m>
                <a:endParaRPr lang="en-US" sz="2800" i="1" dirty="0">
                  <a:latin typeface="Cambria Math" panose="02040503050406030204" charset="0"/>
                  <a:cs typeface="Cambria Math" panose="02040503050406030204" charset="0"/>
                </a:endParaRPr>
              </a:p>
            </p:txBody>
          </p:sp>
        </mc:Choice>
        <mc:Fallback>
          <p:sp>
            <p:nvSpPr>
              <p:cNvPr id="38" name="Text Box 29">
                <a:extLst>
                  <a:ext uri="{FF2B5EF4-FFF2-40B4-BE49-F238E27FC236}">
                    <a16:creationId xmlns:a16="http://schemas.microsoft.com/office/drawing/2014/main" id="{8ACB5FA0-24B2-08F0-CFDE-D6312E2A53AF}"/>
                  </a:ext>
                </a:extLst>
              </p:cNvPr>
              <p:cNvSpPr txBox="1">
                <a:spLocks noRot="1" noChangeAspect="1" noMove="1" noResize="1" noEditPoints="1" noAdjustHandles="1" noChangeArrowheads="1" noChangeShapeType="1" noTextEdit="1"/>
              </p:cNvSpPr>
              <p:nvPr/>
            </p:nvSpPr>
            <p:spPr>
              <a:xfrm>
                <a:off x="811680" y="3325646"/>
                <a:ext cx="814070" cy="5219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 Box 31">
                <a:extLst>
                  <a:ext uri="{FF2B5EF4-FFF2-40B4-BE49-F238E27FC236}">
                    <a16:creationId xmlns:a16="http://schemas.microsoft.com/office/drawing/2014/main" id="{CA6E7B94-FA3D-81D0-B6A8-F8AE950687A5}"/>
                  </a:ext>
                </a:extLst>
              </p:cNvPr>
              <p:cNvSpPr txBox="1"/>
              <p:nvPr/>
            </p:nvSpPr>
            <p:spPr>
              <a:xfrm flipH="1">
                <a:off x="1796072" y="3257360"/>
                <a:ext cx="474661" cy="52322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sz="2800" i="1" dirty="0">
                          <a:solidFill>
                            <a:schemeClr val="tx1"/>
                          </a:solidFill>
                          <a:latin typeface="Cambria Math" panose="02040503050406030204" charset="0"/>
                          <a:cs typeface="Cambria Math" panose="02040503050406030204" charset="0"/>
                        </a:rPr>
                        <m:t>𝛩</m:t>
                      </m:r>
                    </m:oMath>
                  </m:oMathPara>
                </a14:m>
                <a:endParaRPr lang="en-US" sz="2800" i="1" dirty="0">
                  <a:solidFill>
                    <a:schemeClr val="tx1"/>
                  </a:solidFill>
                  <a:latin typeface="Cambria Math" panose="02040503050406030204" charset="0"/>
                  <a:cs typeface="Cambria Math" panose="02040503050406030204" charset="0"/>
                </a:endParaRPr>
              </a:p>
            </p:txBody>
          </p:sp>
        </mc:Choice>
        <mc:Fallback>
          <p:sp>
            <p:nvSpPr>
              <p:cNvPr id="39" name="Text Box 31">
                <a:extLst>
                  <a:ext uri="{FF2B5EF4-FFF2-40B4-BE49-F238E27FC236}">
                    <a16:creationId xmlns:a16="http://schemas.microsoft.com/office/drawing/2014/main" id="{CA6E7B94-FA3D-81D0-B6A8-F8AE950687A5}"/>
                  </a:ext>
                </a:extLst>
              </p:cNvPr>
              <p:cNvSpPr txBox="1">
                <a:spLocks noRot="1" noChangeAspect="1" noMove="1" noResize="1" noEditPoints="1" noAdjustHandles="1" noChangeArrowheads="1" noChangeShapeType="1" noTextEdit="1"/>
              </p:cNvSpPr>
              <p:nvPr/>
            </p:nvSpPr>
            <p:spPr>
              <a:xfrm flipH="1">
                <a:off x="1796072" y="3257360"/>
                <a:ext cx="474661" cy="523220"/>
              </a:xfrm>
              <a:prstGeom prst="rect">
                <a:avLst/>
              </a:prstGeom>
              <a:blipFill>
                <a:blip r:embed="rId5"/>
                <a:stretch>
                  <a:fillRect l="-2632" r="-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AA74532-FEFA-035A-2A68-728346C52677}"/>
              </a:ext>
            </a:extLst>
          </p:cNvPr>
          <p:cNvCxnSpPr>
            <a:cxnSpLocks/>
          </p:cNvCxnSpPr>
          <p:nvPr/>
        </p:nvCxnSpPr>
        <p:spPr>
          <a:xfrm flipV="1">
            <a:off x="1393523" y="3173064"/>
            <a:ext cx="0" cy="88241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1" name="Text Box 29">
                <a:extLst>
                  <a:ext uri="{FF2B5EF4-FFF2-40B4-BE49-F238E27FC236}">
                    <a16:creationId xmlns:a16="http://schemas.microsoft.com/office/drawing/2014/main" id="{D86E8CE3-ED13-11A4-0DFA-53F30CD4342B}"/>
                  </a:ext>
                </a:extLst>
              </p:cNvPr>
              <p:cNvSpPr txBox="1"/>
              <p:nvPr/>
            </p:nvSpPr>
            <p:spPr>
              <a:xfrm>
                <a:off x="879134" y="4016129"/>
                <a:ext cx="522220" cy="52322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m:rPr>
                          <m:sty m:val="p"/>
                        </m:rPr>
                        <a:rPr lang="en-US" sz="2800" b="0" i="1" smtClean="0">
                          <a:latin typeface="Cambria Math" panose="02040503050406030204" pitchFamily="18" charset="0"/>
                          <a:cs typeface="Cambria Math" panose="02040503050406030204" charset="0"/>
                        </a:rPr>
                        <m:t>z</m:t>
                      </m:r>
                    </m:oMath>
                  </m:oMathPara>
                </a14:m>
                <a:endParaRPr lang="en-US" sz="2800" i="1" dirty="0">
                  <a:latin typeface="Cambria Math" panose="02040503050406030204" charset="0"/>
                  <a:cs typeface="Cambria Math" panose="02040503050406030204" charset="0"/>
                </a:endParaRPr>
              </a:p>
            </p:txBody>
          </p:sp>
        </mc:Choice>
        <mc:Fallback>
          <p:sp>
            <p:nvSpPr>
              <p:cNvPr id="41" name="Text Box 29">
                <a:extLst>
                  <a:ext uri="{FF2B5EF4-FFF2-40B4-BE49-F238E27FC236}">
                    <a16:creationId xmlns:a16="http://schemas.microsoft.com/office/drawing/2014/main" id="{D86E8CE3-ED13-11A4-0DFA-53F30CD4342B}"/>
                  </a:ext>
                </a:extLst>
              </p:cNvPr>
              <p:cNvSpPr txBox="1">
                <a:spLocks noRot="1" noChangeAspect="1" noMove="1" noResize="1" noEditPoints="1" noAdjustHandles="1" noChangeArrowheads="1" noChangeShapeType="1" noTextEdit="1"/>
              </p:cNvSpPr>
              <p:nvPr/>
            </p:nvSpPr>
            <p:spPr>
              <a:xfrm>
                <a:off x="879134" y="4016129"/>
                <a:ext cx="522220" cy="523220"/>
              </a:xfrm>
              <a:prstGeom prst="rect">
                <a:avLst/>
              </a:prstGeom>
              <a:blipFill>
                <a:blip r:embed="rId6"/>
                <a:stretch>
                  <a:fillRect/>
                </a:stretch>
              </a:blipFill>
            </p:spPr>
            <p:txBody>
              <a:bodyPr/>
              <a:lstStyle/>
              <a:p>
                <a:r>
                  <a:rPr lang="en-US">
                    <a:noFill/>
                  </a:rPr>
                  <a:t> </a:t>
                </a:r>
              </a:p>
            </p:txBody>
          </p:sp>
        </mc:Fallback>
      </mc:AlternateContent>
      <p:sp>
        <p:nvSpPr>
          <p:cNvPr id="42" name="Title 1">
            <a:extLst>
              <a:ext uri="{FF2B5EF4-FFF2-40B4-BE49-F238E27FC236}">
                <a16:creationId xmlns:a16="http://schemas.microsoft.com/office/drawing/2014/main" id="{45157892-2A84-B040-F448-724BEC982D27}"/>
              </a:ext>
            </a:extLst>
          </p:cNvPr>
          <p:cNvSpPr>
            <a:spLocks noGrp="1"/>
          </p:cNvSpPr>
          <p:nvPr>
            <p:ph type="title"/>
          </p:nvPr>
        </p:nvSpPr>
        <p:spPr>
          <a:xfrm>
            <a:off x="-84468" y="569084"/>
            <a:ext cx="6099929" cy="707901"/>
          </a:xfrm>
        </p:spPr>
        <p:txBody>
          <a:bodyPr/>
          <a:lstStyle/>
          <a:p>
            <a:pPr algn="r"/>
            <a:r>
              <a:rPr lang="en-SG" altLang="en-US" sz="3200" dirty="0"/>
              <a:t>Determination of 𝜣 (Far Field)</a:t>
            </a:r>
          </a:p>
        </p:txBody>
      </p:sp>
      <p:pic>
        <p:nvPicPr>
          <p:cNvPr id="3" name="Picture 2" descr="A graph of a line&#10;&#10;AI-generated content may be incorrect.">
            <a:extLst>
              <a:ext uri="{FF2B5EF4-FFF2-40B4-BE49-F238E27FC236}">
                <a16:creationId xmlns:a16="http://schemas.microsoft.com/office/drawing/2014/main" id="{0B391E8D-74BC-8B5A-7DD9-001EEB0E75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2497" y="1470401"/>
            <a:ext cx="4466780" cy="3405325"/>
          </a:xfrm>
          <a:prstGeom prst="rect">
            <a:avLst/>
          </a:prstGeom>
        </p:spPr>
      </p:pic>
      <p:pic>
        <p:nvPicPr>
          <p:cNvPr id="11" name="Picture 10">
            <a:extLst>
              <a:ext uri="{FF2B5EF4-FFF2-40B4-BE49-F238E27FC236}">
                <a16:creationId xmlns:a16="http://schemas.microsoft.com/office/drawing/2014/main" id="{8B387A5F-E806-B4D0-E2BF-71971B9D8C69}"/>
              </a:ext>
            </a:extLst>
          </p:cNvPr>
          <p:cNvPicPr>
            <a:picLocks noChangeAspect="1"/>
          </p:cNvPicPr>
          <p:nvPr/>
        </p:nvPicPr>
        <p:blipFill>
          <a:blip r:embed="rId8">
            <a:extLst>
              <a:ext uri="{28A0092B-C50C-407E-A947-70E740481C1C}">
                <a14:useLocalDpi xmlns:a14="http://schemas.microsoft.com/office/drawing/2010/main" val="0"/>
              </a:ext>
            </a:extLst>
          </a:blip>
          <a:srcRect b="11997"/>
          <a:stretch>
            <a:fillRect/>
          </a:stretch>
        </p:blipFill>
        <p:spPr>
          <a:xfrm>
            <a:off x="4420714" y="4875726"/>
            <a:ext cx="4290345" cy="1338100"/>
          </a:xfrm>
          <a:prstGeom prst="rect">
            <a:avLst/>
          </a:prstGeom>
        </p:spPr>
      </p:pic>
      <p:sp>
        <p:nvSpPr>
          <p:cNvPr id="12" name="Rounded Rectangle 11">
            <a:extLst>
              <a:ext uri="{FF2B5EF4-FFF2-40B4-BE49-F238E27FC236}">
                <a16:creationId xmlns:a16="http://schemas.microsoft.com/office/drawing/2014/main" id="{A2878685-7A14-8B23-CB25-D7CC0C22F085}"/>
              </a:ext>
            </a:extLst>
          </p:cNvPr>
          <p:cNvSpPr/>
          <p:nvPr/>
        </p:nvSpPr>
        <p:spPr>
          <a:xfrm>
            <a:off x="6453350" y="5393857"/>
            <a:ext cx="1954926" cy="326895"/>
          </a:xfrm>
          <a:prstGeom prst="roundRect">
            <a:avLst/>
          </a:prstGeom>
          <a:solidFill>
            <a:schemeClr val="accent1">
              <a:alpha val="5041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7716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20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200"/>
                            </p:stCondLst>
                            <p:childTnLst>
                              <p:par>
                                <p:cTn id="13" presetID="22" presetClass="entr" presetSubtype="1" fill="hold" grpId="0" nodeType="afterEffect">
                                  <p:stCondLst>
                                    <p:cond delay="0"/>
                                  </p:stCondLst>
                                  <p:childTnLst>
                                    <p:set>
                                      <p:cBhvr>
                                        <p:cTn id="14" dur="200" fill="hold">
                                          <p:stCondLst>
                                            <p:cond delay="0"/>
                                          </p:stCondLst>
                                        </p:cTn>
                                        <p:tgtEl>
                                          <p:spTgt spid="37"/>
                                        </p:tgtEl>
                                        <p:attrNameLst>
                                          <p:attrName>style.visibility</p:attrName>
                                        </p:attrNameLst>
                                      </p:cBhvr>
                                      <p:to>
                                        <p:strVal val="visible"/>
                                      </p:to>
                                    </p:set>
                                    <p:animEffect transition="in" filter="wipe(up)">
                                      <p:cBhvr>
                                        <p:cTn id="15" dur="200"/>
                                        <p:tgtEl>
                                          <p:spTgt spid="37"/>
                                        </p:tgtEl>
                                      </p:cBhvr>
                                    </p:animEffect>
                                  </p:childTnLst>
                                </p:cTn>
                              </p:par>
                            </p:childTnLst>
                          </p:cTn>
                        </p:par>
                        <p:par>
                          <p:cTn id="16" fill="hold">
                            <p:stCondLst>
                              <p:cond delay="1400"/>
                            </p:stCondLst>
                            <p:childTnLst>
                              <p:par>
                                <p:cTn id="17" presetID="1"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p:bldP spid="38" grpId="1"/>
      <p:bldP spid="39" grpId="0"/>
      <p:bldP spid="39" grpId="1"/>
      <p:bldP spid="41" grpId="0"/>
      <p:bldP spid="4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BE1D-2FA5-609F-3249-CEB1C43B61BF}"/>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985B4BB4-2B1C-8472-9673-CAAC93425B21}"/>
              </a:ext>
            </a:extLst>
          </p:cNvPr>
          <p:cNvSpPr txBox="1">
            <a:spLocks/>
          </p:cNvSpPr>
          <p:nvPr/>
        </p:nvSpPr>
        <p:spPr>
          <a:xfrm>
            <a:off x="3962789" y="564421"/>
            <a:ext cx="4923155"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NEWCOMPUTERMODERN10-BOOK" pitchFamily="2" charset="77"/>
                <a:ea typeface="+mj-ea"/>
                <a:cs typeface="Segoe UI Light" panose="020B0502040204020203" pitchFamily="34" charset="0"/>
              </a:defRPr>
            </a:lvl1pPr>
          </a:lstStyle>
          <a:p>
            <a:endParaRPr lang="en-SG" altLang="en-US" dirty="0"/>
          </a:p>
        </p:txBody>
      </p:sp>
      <p:pic>
        <p:nvPicPr>
          <p:cNvPr id="20" name="Picture 19" descr="A close-up of a laser&#10;&#10;AI-generated content may be incorrect.">
            <a:extLst>
              <a:ext uri="{FF2B5EF4-FFF2-40B4-BE49-F238E27FC236}">
                <a16:creationId xmlns:a16="http://schemas.microsoft.com/office/drawing/2014/main" id="{AF5D7B85-1998-0A44-443D-00862D988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319" y="1227203"/>
            <a:ext cx="2047499" cy="2047499"/>
          </a:xfrm>
          <a:prstGeom prst="rect">
            <a:avLst/>
          </a:prstGeom>
        </p:spPr>
      </p:pic>
      <p:pic>
        <p:nvPicPr>
          <p:cNvPr id="2" name="Picture 1">
            <a:extLst>
              <a:ext uri="{FF2B5EF4-FFF2-40B4-BE49-F238E27FC236}">
                <a16:creationId xmlns:a16="http://schemas.microsoft.com/office/drawing/2014/main" id="{1711B580-5900-DE63-8514-11C63F10CAAC}"/>
              </a:ext>
            </a:extLst>
          </p:cNvPr>
          <p:cNvPicPr>
            <a:picLocks noChangeAspect="1"/>
          </p:cNvPicPr>
          <p:nvPr/>
        </p:nvPicPr>
        <p:blipFill>
          <a:blip r:embed="rId4">
            <a:extLst>
              <a:ext uri="{28A0092B-C50C-407E-A947-70E740481C1C}">
                <a14:useLocalDpi xmlns:a14="http://schemas.microsoft.com/office/drawing/2010/main" val="0"/>
              </a:ext>
            </a:extLst>
          </a:blip>
          <a:srcRect l="65089"/>
          <a:stretch>
            <a:fillRect/>
          </a:stretch>
        </p:blipFill>
        <p:spPr>
          <a:xfrm>
            <a:off x="5544100" y="397641"/>
            <a:ext cx="3341844" cy="5754122"/>
          </a:xfrm>
          <a:prstGeom prst="rect">
            <a:avLst/>
          </a:prstGeom>
        </p:spPr>
      </p:pic>
      <mc:AlternateContent xmlns:mc="http://schemas.openxmlformats.org/markup-compatibility/2006" xmlns:a14="http://schemas.microsoft.com/office/drawing/2010/main">
        <mc:Choice Requires="a14">
          <p:sp>
            <p:nvSpPr>
              <p:cNvPr id="3" name="Title 3">
                <a:extLst>
                  <a:ext uri="{FF2B5EF4-FFF2-40B4-BE49-F238E27FC236}">
                    <a16:creationId xmlns:a16="http://schemas.microsoft.com/office/drawing/2014/main" id="{928DA266-5A68-F190-8390-47A9CA201ACE}"/>
                  </a:ext>
                </a:extLst>
              </p:cNvPr>
              <p:cNvSpPr>
                <a:spLocks noGrp="1"/>
              </p:cNvSpPr>
              <p:nvPr>
                <p:ph type="title"/>
              </p:nvPr>
            </p:nvSpPr>
            <p:spPr>
              <a:xfrm>
                <a:off x="-87085" y="640873"/>
                <a:ext cx="5003134" cy="658230"/>
              </a:xfrm>
            </p:spPr>
            <p:txBody>
              <a:bodyPr/>
              <a:lstStyle/>
              <a:p>
                <a:pPr algn="r"/>
                <a:r>
                  <a:rPr lang="en-SG" altLang="en-US" sz="3200" dirty="0"/>
                  <a:t> </a:t>
                </a:r>
                <a14:m>
                  <m:oMath xmlns:m="http://schemas.openxmlformats.org/officeDocument/2006/math">
                    <m:sSup>
                      <m:sSupPr>
                        <m:ctrlPr>
                          <a:rPr lang="en-US" altLang="en-SG" sz="3200" i="1">
                            <a:latin typeface="Cambria Math" panose="02040503050406030204" pitchFamily="18" charset="0"/>
                            <a:cs typeface="Cambria Math" panose="02040503050406030204" charset="0"/>
                          </a:rPr>
                        </m:ctrlPr>
                      </m:sSupPr>
                      <m:e>
                        <m:r>
                          <a:rPr lang="en-US" altLang="en-SG" sz="3200" i="1">
                            <a:latin typeface="Cambria Math" panose="02040503050406030204" charset="0"/>
                            <a:cs typeface="Cambria Math" panose="02040503050406030204" charset="0"/>
                          </a:rPr>
                          <m:t>𝑀</m:t>
                        </m:r>
                      </m:e>
                      <m:sup>
                        <m:r>
                          <a:rPr lang="en-US" altLang="en-SG" sz="3200" i="1">
                            <a:latin typeface="Cambria Math" panose="02040503050406030204" charset="0"/>
                            <a:ea typeface="MS Mincho" charset="0"/>
                            <a:cs typeface="Cambria Math" panose="02040503050406030204" charset="0"/>
                          </a:rPr>
                          <m:t>2</m:t>
                        </m:r>
                      </m:sup>
                    </m:sSup>
                  </m:oMath>
                </a14:m>
                <a:r>
                  <a:rPr lang="en-SG" altLang="en-US" sz="3200" dirty="0"/>
                  <a:t> parameter of laser</a:t>
                </a:r>
              </a:p>
            </p:txBody>
          </p:sp>
        </mc:Choice>
        <mc:Fallback xmlns="">
          <p:sp>
            <p:nvSpPr>
              <p:cNvPr id="3" name="Title 3">
                <a:extLst>
                  <a:ext uri="{FF2B5EF4-FFF2-40B4-BE49-F238E27FC236}">
                    <a16:creationId xmlns:a16="http://schemas.microsoft.com/office/drawing/2014/main" id="{928DA266-5A68-F190-8390-47A9CA201ACE}"/>
                  </a:ext>
                </a:extLst>
              </p:cNvPr>
              <p:cNvSpPr>
                <a:spLocks noGrp="1" noRot="1" noChangeAspect="1" noMove="1" noResize="1" noEditPoints="1" noAdjustHandles="1" noChangeArrowheads="1" noChangeShapeType="1" noTextEdit="1"/>
              </p:cNvSpPr>
              <p:nvPr>
                <p:ph type="title"/>
              </p:nvPr>
            </p:nvSpPr>
            <p:spPr>
              <a:xfrm>
                <a:off x="-87085" y="640873"/>
                <a:ext cx="5003134" cy="658230"/>
              </a:xfrm>
              <a:blipFill>
                <a:blip r:embed="rId5"/>
                <a:stretch>
                  <a:fillRect t="-7407" r="-2778" b="-2037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4D5F6E-3E4B-EF0A-E787-1105AF61178F}"/>
              </a:ext>
            </a:extLst>
          </p:cNvPr>
          <p:cNvPicPr>
            <a:picLocks noChangeAspect="1"/>
          </p:cNvPicPr>
          <p:nvPr/>
        </p:nvPicPr>
        <p:blipFill>
          <a:blip r:embed="rId6"/>
          <a:stretch>
            <a:fillRect/>
          </a:stretch>
        </p:blipFill>
        <p:spPr>
          <a:xfrm>
            <a:off x="32771" y="1451555"/>
            <a:ext cx="5193738" cy="3804222"/>
          </a:xfrm>
          <a:prstGeom prst="rect">
            <a:avLst/>
          </a:prstGeom>
        </p:spPr>
      </p:pic>
      <p:pic>
        <p:nvPicPr>
          <p:cNvPr id="13" name="Picture 12">
            <a:extLst>
              <a:ext uri="{FF2B5EF4-FFF2-40B4-BE49-F238E27FC236}">
                <a16:creationId xmlns:a16="http://schemas.microsoft.com/office/drawing/2014/main" id="{6E4E666C-AB93-021B-8A5B-006433B344B5}"/>
              </a:ext>
            </a:extLst>
          </p:cNvPr>
          <p:cNvPicPr>
            <a:picLocks noChangeAspect="1"/>
          </p:cNvPicPr>
          <p:nvPr/>
        </p:nvPicPr>
        <p:blipFill>
          <a:blip r:embed="rId7"/>
          <a:stretch>
            <a:fillRect/>
          </a:stretch>
        </p:blipFill>
        <p:spPr>
          <a:xfrm>
            <a:off x="303354" y="5368307"/>
            <a:ext cx="4923155" cy="848820"/>
          </a:xfrm>
          <a:prstGeom prst="rect">
            <a:avLst/>
          </a:prstGeom>
        </p:spPr>
      </p:pic>
      <p:sp>
        <p:nvSpPr>
          <p:cNvPr id="14" name="Rounded Rectangle 13">
            <a:extLst>
              <a:ext uri="{FF2B5EF4-FFF2-40B4-BE49-F238E27FC236}">
                <a16:creationId xmlns:a16="http://schemas.microsoft.com/office/drawing/2014/main" id="{2723E60B-FB55-8FDD-20C7-6230A7E9F0C8}"/>
              </a:ext>
            </a:extLst>
          </p:cNvPr>
          <p:cNvSpPr/>
          <p:nvPr/>
        </p:nvSpPr>
        <p:spPr>
          <a:xfrm>
            <a:off x="2837793" y="5624551"/>
            <a:ext cx="2388716" cy="336331"/>
          </a:xfrm>
          <a:prstGeom prst="roundRect">
            <a:avLst/>
          </a:prstGeom>
          <a:solidFill>
            <a:schemeClr val="accent1">
              <a:alpha val="5041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6260496"/>
      </p:ext>
    </p:extLst>
  </p:cSld>
  <p:clrMapOvr>
    <a:masterClrMapping/>
  </p:clrMapOvr>
  <p:transition>
    <p:fade/>
  </p:transition>
</p:sld>
</file>

<file path=ppt/theme/theme1.xml><?xml version="1.0" encoding="utf-8"?>
<a:theme xmlns:a="http://schemas.openxmlformats.org/drawingml/2006/main" name="ep_presen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YPT Theme">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i="1" dirty="0">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871d8ce-d9b7-457e-b813-bbaeec9f4852">
      <UserInfo>
        <DisplayName>AKSHARA ARUNKUMAR</DisplayName>
        <AccountId>29</AccountId>
        <AccountType/>
      </UserInfo>
      <UserInfo>
        <DisplayName>TAN JUNHENG</DisplayName>
        <AccountId>30</AccountId>
        <AccountType/>
      </UserInfo>
      <UserInfo>
        <DisplayName>SEVUKAPERUMAL KRITHIKA</DisplayName>
        <AccountId>27</AccountId>
        <AccountType/>
      </UserInfo>
      <UserInfo>
        <DisplayName>WANG JIAYU</DisplayName>
        <AccountId>37</AccountId>
        <AccountType/>
      </UserInfo>
      <UserInfo>
        <DisplayName>YANG ZI YAN</DisplayName>
        <AccountId>41</AccountId>
        <AccountType/>
      </UserInfo>
      <UserInfo>
        <DisplayName>CHIA JIN EN, MARK</DisplayName>
        <AccountId>42</AccountId>
        <AccountType/>
      </UserInfo>
    </SharedWithUsers>
    <lcf76f155ced4ddcb4097134ff3c332f xmlns="095d5197-c945-468d-b01d-091265360e15">
      <Terms xmlns="http://schemas.microsoft.com/office/infopath/2007/PartnerControls"/>
    </lcf76f155ced4ddcb4097134ff3c332f>
    <TaxCatchAll xmlns="2871d8ce-d9b7-457e-b813-bbaeec9f485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8919DF6EBF274CA3C75C835CC22E93" ma:contentTypeVersion="14" ma:contentTypeDescription="Create a new document." ma:contentTypeScope="" ma:versionID="ffd949f303168a370429ae98daba3d82">
  <xsd:schema xmlns:xsd="http://www.w3.org/2001/XMLSchema" xmlns:xs="http://www.w3.org/2001/XMLSchema" xmlns:p="http://schemas.microsoft.com/office/2006/metadata/properties" xmlns:ns2="095d5197-c945-468d-b01d-091265360e15" xmlns:ns3="2871d8ce-d9b7-457e-b813-bbaeec9f4852" targetNamespace="http://schemas.microsoft.com/office/2006/metadata/properties" ma:root="true" ma:fieldsID="3a359ef467efa34d76c75d631892ceb2" ns2:_="" ns3:_="">
    <xsd:import namespace="095d5197-c945-468d-b01d-091265360e15"/>
    <xsd:import namespace="2871d8ce-d9b7-457e-b813-bbaeec9f48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2:MediaServiceObjectDetectorVersion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5d5197-c945-468d-b01d-091265360e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0b85965-fa48-44f6-9009-9582482e7045"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871d8ce-d9b7-457e-b813-bbaeec9f48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3ed0deb0-d94e-4e12-92e8-7064a1df98f8}" ma:internalName="TaxCatchAll" ma:showField="CatchAllData" ma:web="2871d8ce-d9b7-457e-b813-bbaeec9f48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4F7B64-19C4-4677-9039-C1943B4DBF27}">
  <ds:schemaRefs/>
</ds:datastoreItem>
</file>

<file path=customXml/itemProps2.xml><?xml version="1.0" encoding="utf-8"?>
<ds:datastoreItem xmlns:ds="http://schemas.openxmlformats.org/officeDocument/2006/customXml" ds:itemID="{A0EAC57F-E75A-40B7-9928-BBB79DAD466D}">
  <ds:schemaRefs/>
</ds:datastoreItem>
</file>

<file path=customXml/itemProps3.xml><?xml version="1.0" encoding="utf-8"?>
<ds:datastoreItem xmlns:ds="http://schemas.openxmlformats.org/officeDocument/2006/customXml" ds:itemID="{3249C805-3D37-4EAF-BB32-4791BFD5F073}">
  <ds:schemaRefs/>
</ds:datastoreItem>
</file>

<file path=docProps/app.xml><?xml version="1.0" encoding="utf-8"?>
<Properties xmlns="http://schemas.openxmlformats.org/officeDocument/2006/extended-properties" xmlns:vt="http://schemas.openxmlformats.org/officeDocument/2006/docPropsVTypes">
  <TotalTime>2605</TotalTime>
  <Words>1081</Words>
  <Application>Microsoft Macintosh PowerPoint</Application>
  <PresentationFormat>On-screen Show (4:3)</PresentationFormat>
  <Paragraphs>76</Paragraphs>
  <Slides>14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Cambria Math</vt:lpstr>
      <vt:lpstr>NewComputerModern10</vt:lpstr>
      <vt:lpstr>NEWCOMPUTERMODERN10-BOOK</vt:lpstr>
      <vt:lpstr>Segoe UI Light</vt:lpstr>
      <vt:lpstr>Segoe UI Semibold</vt:lpstr>
      <vt:lpstr>Segoe UI Semilight</vt:lpstr>
      <vt:lpstr>ep_present</vt:lpstr>
      <vt:lpstr> Propagation of Laser Light: Gaussian Beam optics</vt:lpstr>
      <vt:lpstr>Introduction</vt:lpstr>
      <vt:lpstr> M^2 parameter of laser</vt:lpstr>
      <vt:lpstr>Experimental Setup</vt:lpstr>
      <vt:lpstr>Raw Data</vt:lpstr>
      <vt:lpstr>All Gaussian Intensity Profiles  with Attenuator Correction Applied</vt:lpstr>
      <vt:lpstr>Rayleigh Range Z_R</vt:lpstr>
      <vt:lpstr>Determination of 𝜣 (Far Field)</vt:lpstr>
      <vt:lpstr> M^2 parameter of laser</vt:lpstr>
      <vt:lpstr>Error Analysis</vt:lpstr>
      <vt:lpstr>Error Analysis</vt:lpstr>
      <vt:lpstr>Conclusion</vt:lpstr>
      <vt:lpstr>Sources of Error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Seow</dc:creator>
  <cp:lastModifiedBy>Bhargava Parth</cp:lastModifiedBy>
  <cp:revision>53</cp:revision>
  <cp:lastPrinted>2025-09-16T15:46:52Z</cp:lastPrinted>
  <dcterms:created xsi:type="dcterms:W3CDTF">2018-11-08T07:36:00Z</dcterms:created>
  <dcterms:modified xsi:type="dcterms:W3CDTF">2025-09-16T15:56:22Z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0x0101003D8919DF6EBF274CA3C75C835CC22E93</vt:lpwstr>
  </property>
  <property fmtid="{D5CDD505-2E9C-101B-9397-08002B2CF9AE}" pid="3" name="MediaServiceImageTags">
    <vt:lpwstr/>
  </property>
  <property fmtid="{D5CDD505-2E9C-101B-9397-08002B2CF9AE}" pid="4" name="ICV">
    <vt:lpwstr>912D1E58169C4849A1039B7CE83FE7E1_12</vt:lpwstr>
  </property>
  <property fmtid="{D5CDD505-2E9C-101B-9397-08002B2CF9AE}" pid="5" name="KSOProductBuildVer">
    <vt:lpwstr>1033-12.2.0.18586</vt:lpwstr>
  </property>
</Properties>
</file>